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7" r:id="rId3"/>
    <p:sldId id="258" r:id="rId4"/>
    <p:sldId id="261" r:id="rId5"/>
  </p:sldIdLst>
  <p:sldSz cx="12801600" cy="9601200" type="A3"/>
  <p:notesSz cx="9926638" cy="6797675"/>
  <p:defaultTextStyle>
    <a:defPPr>
      <a:defRPr lang="en-US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989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5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788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27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649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89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1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897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456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79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9C509-8050-4165-95C5-4B6B78E80570}" type="datetimeFigureOut">
              <a:rPr lang="en-GB" smtClean="0"/>
              <a:t>04/10/2022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2C9AC-788D-40A3-BF82-78907FCF68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693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602835"/>
              </p:ext>
            </p:extLst>
          </p:nvPr>
        </p:nvGraphicFramePr>
        <p:xfrm>
          <a:off x="843435" y="3277172"/>
          <a:ext cx="11299520" cy="54530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9015"/>
                <a:gridCol w="1909011"/>
                <a:gridCol w="1812757"/>
                <a:gridCol w="1716506"/>
                <a:gridCol w="1729071"/>
                <a:gridCol w="1703939"/>
                <a:gridCol w="1989221"/>
              </a:tblGrid>
              <a:tr h="362857"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1</a:t>
                      </a:r>
                      <a:endParaRPr lang="en-GB" sz="1600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Autumn 2</a:t>
                      </a:r>
                      <a:endParaRPr lang="en-GB" sz="16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1</a:t>
                      </a:r>
                      <a:endParaRPr lang="en-GB" sz="16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Spring 2</a:t>
                      </a:r>
                      <a:endParaRPr lang="en-GB" sz="16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</a:t>
                      </a:r>
                      <a:r>
                        <a:rPr lang="en-GB" sz="1600" baseline="0" dirty="0" smtClean="0"/>
                        <a:t> 1</a:t>
                      </a:r>
                      <a:endParaRPr lang="en-GB" sz="16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/>
                        <a:t>Summer 2</a:t>
                      </a:r>
                      <a:endParaRPr lang="en-GB" sz="16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85690">
                <a:tc rowSpan="2"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Nursery</a:t>
                      </a:r>
                    </a:p>
                    <a:p>
                      <a:pPr algn="ctr"/>
                      <a:endParaRPr lang="en-GB" sz="1600" dirty="0"/>
                    </a:p>
                  </a:txBody>
                  <a:tcPr vert="vert270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Autumn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Twinkle </a:t>
                      </a:r>
                      <a:r>
                        <a:rPr lang="en-GB" sz="1400" dirty="0" err="1" smtClean="0"/>
                        <a:t>Twinkle</a:t>
                      </a:r>
                      <a:endParaRPr lang="en-GB" sz="1400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Dingle Dangle Scarecrow </a:t>
                      </a:r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Autumn Leaves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All about Me</a:t>
                      </a:r>
                      <a:r>
                        <a:rPr lang="en-GB" sz="1400" dirty="0" smtClean="0"/>
                        <a:t> </a:t>
                      </a:r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Heads, Shoulders, Knees</a:t>
                      </a:r>
                      <a:r>
                        <a:rPr lang="en-GB" sz="1400" baseline="0" dirty="0" smtClean="0"/>
                        <a:t> &amp; Toes</a:t>
                      </a:r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baseline="0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baseline="0" dirty="0" smtClean="0"/>
                        <a:t>Senses</a:t>
                      </a:r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baseline="0" dirty="0" smtClean="0"/>
                        <a:t>If you’re happy and you know it</a:t>
                      </a:r>
                      <a:endParaRPr lang="en-GB" sz="1400" b="0" dirty="0" smtClean="0"/>
                    </a:p>
                    <a:p>
                      <a:endParaRPr lang="en-GB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Nativity</a:t>
                      </a:r>
                      <a:endParaRPr lang="en-GB" sz="14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 smtClean="0"/>
                        <a:t>Cold</a:t>
                      </a:r>
                      <a:r>
                        <a:rPr lang="en-GB" sz="1400" b="1" baseline="0" dirty="0" smtClean="0"/>
                        <a:t> Outside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I’m a little snowman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Here We Go Round The Mulberry Bush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Snowflake </a:t>
                      </a:r>
                      <a:r>
                        <a:rPr lang="en-GB" sz="1400" baseline="0" dirty="0" err="1" smtClean="0"/>
                        <a:t>Snowflake</a:t>
                      </a:r>
                      <a:endParaRPr lang="en-GB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aseline="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baseline="0" dirty="0" smtClean="0"/>
                        <a:t>I need a hero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Miss Polly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London’s burning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5 current buns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Spring</a:t>
                      </a:r>
                      <a:r>
                        <a:rPr lang="en-GB" sz="1400" b="1" baseline="0" dirty="0" smtClean="0"/>
                        <a:t>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baseline="0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aseline="0" dirty="0" smtClean="0"/>
                        <a:t>Five little Frogs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I like the flowers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Planting Flowers (</a:t>
                      </a:r>
                      <a:r>
                        <a:rPr lang="en-GB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Fere</a:t>
                      </a:r>
                      <a:r>
                        <a:rPr lang="en-GB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Jacques)</a:t>
                      </a:r>
                      <a:endParaRPr lang="en-GB" sz="1400" baseline="0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400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err="1" smtClean="0"/>
                        <a:t>Minibeasts</a:t>
                      </a:r>
                      <a:endParaRPr lang="en-GB" sz="1400" b="1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err="1" smtClean="0"/>
                        <a:t>Incy</a:t>
                      </a:r>
                      <a:r>
                        <a:rPr lang="en-GB" sz="1400" dirty="0" smtClean="0"/>
                        <a:t> </a:t>
                      </a:r>
                      <a:r>
                        <a:rPr lang="en-GB" sz="1400" dirty="0" err="1" smtClean="0"/>
                        <a:t>Wincy</a:t>
                      </a:r>
                      <a:endParaRPr lang="en-GB" sz="1400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/>
                        <a:t>Wiggly woo</a:t>
                      </a:r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="0" dirty="0" smtClean="0"/>
                        <a:t>The ants go marching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/>
                        <a:t>Farm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400" b="1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Old MacDonald</a:t>
                      </a:r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Sleeping bunnies</a:t>
                      </a:r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dirty="0" smtClean="0"/>
                        <a:t>Chick </a:t>
                      </a:r>
                      <a:r>
                        <a:rPr lang="en-GB" sz="1400" dirty="0" err="1" smtClean="0"/>
                        <a:t>Chick</a:t>
                      </a:r>
                      <a:r>
                        <a:rPr lang="en-GB" sz="1400" dirty="0" smtClean="0"/>
                        <a:t> Chicken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Ba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Ba</a:t>
                      </a:r>
                      <a:r>
                        <a:rPr lang="en-GB" sz="1400" baseline="0" dirty="0" smtClean="0"/>
                        <a:t> </a:t>
                      </a:r>
                      <a:r>
                        <a:rPr lang="en-GB" sz="1400" baseline="0" dirty="0" err="1" smtClean="0"/>
                        <a:t>Blacksheep</a:t>
                      </a:r>
                      <a:endParaRPr lang="en-GB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 smtClean="0"/>
                        <a:t>Transport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Wheels on the</a:t>
                      </a:r>
                      <a:r>
                        <a:rPr lang="en-GB" sz="1400" baseline="0" dirty="0" smtClean="0"/>
                        <a:t> bus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5 little men in a flying saucers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Down at the station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 smtClean="0"/>
                        <a:t>Sailor went to Sea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aseline="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baseline="0" dirty="0" smtClean="0"/>
                        <a:t>Around the World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baseline="0" dirty="0" smtClean="0"/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/>
                        <a:t>Down in the jungle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/>
                        <a:t>5 little planets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="0" baseline="0" dirty="0" smtClean="0"/>
                        <a:t>This way, that way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GB" sz="1400" b="1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aseline="0" dirty="0" smtClean="0"/>
                    </a:p>
                    <a:p>
                      <a:endParaRPr lang="en-GB" sz="14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 smtClean="0"/>
                        <a:t>Summer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Jack and Jill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Teddy bear’s picnic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Row</a:t>
                      </a:r>
                      <a:r>
                        <a:rPr lang="en-GB" sz="1400" baseline="0" dirty="0" smtClean="0"/>
                        <a:t> your boat</a:t>
                      </a:r>
                      <a:endParaRPr lang="en-GB" sz="1400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 smtClean="0"/>
                        <a:t>Holidays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285750" marR="0" lvl="0" indent="-28575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400" baseline="0" dirty="0" smtClean="0"/>
                        <a:t>Mr Golden Sun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The Sun has got his hat 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You are my sunshine</a:t>
                      </a:r>
                      <a:endParaRPr lang="en-GB" sz="1400" b="1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400" b="1" dirty="0" smtClean="0"/>
                        <a:t>Transitions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GB" sz="1400" b="1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Ten in a bed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smtClean="0"/>
                        <a:t>I can</a:t>
                      </a:r>
                      <a:r>
                        <a:rPr lang="en-GB" sz="1400" baseline="0" dirty="0" smtClean="0"/>
                        <a:t> sing a rainbow</a:t>
                      </a:r>
                      <a:endParaRPr lang="en-GB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76576">
                <a:tc vMerge="1"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Singing makes</a:t>
                      </a:r>
                      <a:r>
                        <a:rPr lang="en-GB" sz="1400" b="1" baseline="0" dirty="0" smtClean="0"/>
                        <a:t> up a daily part of our EYFS (Expressive Art and Design) Curriculum</a:t>
                      </a:r>
                    </a:p>
                    <a:p>
                      <a:pPr algn="ctr"/>
                      <a:r>
                        <a:rPr lang="en-GB" sz="1400" b="1" baseline="0" dirty="0" smtClean="0"/>
                        <a:t>Everyday songs: Days of the week, how many Children are in our class today</a:t>
                      </a:r>
                      <a:endParaRPr lang="en-GB" sz="14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St Albert's Catholic Primary Scho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4"/>
          <a:stretch/>
        </p:blipFill>
        <p:spPr bwMode="auto">
          <a:xfrm>
            <a:off x="620445" y="1324283"/>
            <a:ext cx="1427733" cy="108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St Albert's Catholic Primary School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644"/>
          <a:stretch/>
        </p:blipFill>
        <p:spPr bwMode="auto">
          <a:xfrm>
            <a:off x="10715223" y="1403572"/>
            <a:ext cx="1427732" cy="1083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823890" y="1714078"/>
            <a:ext cx="5885645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 Albert’s – Music Curriculum Map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596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892296"/>
              </p:ext>
            </p:extLst>
          </p:nvPr>
        </p:nvGraphicFramePr>
        <p:xfrm>
          <a:off x="164593" y="182880"/>
          <a:ext cx="12637008" cy="914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1300"/>
                <a:gridCol w="1488636"/>
                <a:gridCol w="1488636"/>
                <a:gridCol w="1488636"/>
                <a:gridCol w="1488636"/>
                <a:gridCol w="1488636"/>
                <a:gridCol w="1488636"/>
                <a:gridCol w="3443892"/>
              </a:tblGrid>
              <a:tr h="205978">
                <a:tc>
                  <a:txBody>
                    <a:bodyPr/>
                    <a:lstStyle/>
                    <a:p>
                      <a:pPr algn="ctr"/>
                      <a:endParaRPr lang="en-GB" sz="10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Autumn 1</a:t>
                      </a:r>
                      <a:endParaRPr lang="en-GB" sz="10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Autumn</a:t>
                      </a:r>
                      <a:r>
                        <a:rPr lang="en-GB" sz="1000" b="1" baseline="0" dirty="0" smtClean="0"/>
                        <a:t> 2</a:t>
                      </a:r>
                      <a:endParaRPr lang="en-GB" sz="10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Spring 1</a:t>
                      </a:r>
                      <a:endParaRPr lang="en-GB" sz="10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Spring</a:t>
                      </a:r>
                      <a:r>
                        <a:rPr lang="en-GB" sz="1000" b="1" baseline="0" dirty="0" smtClean="0"/>
                        <a:t> 2</a:t>
                      </a:r>
                      <a:endParaRPr lang="en-GB" sz="10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Summer 1</a:t>
                      </a:r>
                      <a:endParaRPr lang="en-GB" sz="10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Summer 2</a:t>
                      </a:r>
                      <a:endParaRPr lang="en-GB" sz="10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err="1" smtClean="0"/>
                        <a:t>Charanga</a:t>
                      </a:r>
                      <a:r>
                        <a:rPr lang="en-GB" sz="1000" b="1" baseline="0" dirty="0" smtClean="0"/>
                        <a:t> Ongoing Focus</a:t>
                      </a:r>
                      <a:endParaRPr lang="en-GB" sz="10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9980">
                <a:tc rowSpan="2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Rec</a:t>
                      </a:r>
                      <a:endParaRPr lang="en-GB" sz="10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Me</a:t>
                      </a:r>
                    </a:p>
                    <a:p>
                      <a:endParaRPr lang="en-GB" sz="1000" b="1" dirty="0" smtClean="0"/>
                    </a:p>
                    <a:p>
                      <a:r>
                        <a:rPr lang="en-GB" sz="1000" b="1" dirty="0" smtClean="0"/>
                        <a:t>Learn to sing nursery rhymes and action songs:</a:t>
                      </a:r>
                    </a:p>
                    <a:p>
                      <a:r>
                        <a:rPr lang="en-GB" sz="1000" b="0" dirty="0" smtClean="0"/>
                        <a:t>Pat-a-cake</a:t>
                      </a:r>
                    </a:p>
                    <a:p>
                      <a:r>
                        <a:rPr lang="en-GB" sz="1000" b="0" dirty="0" smtClean="0"/>
                        <a:t>1, 2, 3, 4, 5, Once I Caught a Fish Alive</a:t>
                      </a:r>
                    </a:p>
                    <a:p>
                      <a:r>
                        <a:rPr lang="en-GB" sz="1000" b="0" dirty="0" smtClean="0"/>
                        <a:t>This Old Man </a:t>
                      </a:r>
                    </a:p>
                    <a:p>
                      <a:r>
                        <a:rPr lang="en-GB" sz="1000" b="0" dirty="0" smtClean="0"/>
                        <a:t>Five Little Ducks</a:t>
                      </a:r>
                    </a:p>
                    <a:p>
                      <a:r>
                        <a:rPr lang="en-GB" sz="1000" b="0" dirty="0" smtClean="0"/>
                        <a:t>Name Song</a:t>
                      </a:r>
                    </a:p>
                    <a:p>
                      <a:r>
                        <a:rPr lang="en-GB" sz="1000" b="0" dirty="0" smtClean="0"/>
                        <a:t>Things for Fingers</a:t>
                      </a:r>
                    </a:p>
                    <a:p>
                      <a:endParaRPr lang="en-GB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Nativity Songs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Performance focus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 smtClean="0"/>
                        <a:t>My Stories</a:t>
                      </a:r>
                    </a:p>
                    <a:p>
                      <a:endParaRPr lang="en-GB" sz="1000" b="1" dirty="0" smtClean="0"/>
                    </a:p>
                    <a:p>
                      <a:r>
                        <a:rPr lang="en-GB" sz="1000" b="1" dirty="0" smtClean="0"/>
                        <a:t>Learn to sing nursery rhymes and action songs:</a:t>
                      </a:r>
                    </a:p>
                    <a:p>
                      <a:r>
                        <a:rPr lang="en-GB" sz="1000" b="0" dirty="0" smtClean="0"/>
                        <a:t>I’m A Little Teapot</a:t>
                      </a:r>
                    </a:p>
                    <a:p>
                      <a:r>
                        <a:rPr lang="en-GB" sz="1000" b="0" dirty="0" smtClean="0"/>
                        <a:t>The Grand Old Duke Of York</a:t>
                      </a:r>
                    </a:p>
                    <a:p>
                      <a:r>
                        <a:rPr lang="en-GB" sz="1000" b="0" dirty="0" smtClean="0"/>
                        <a:t>Ring O’ Roses</a:t>
                      </a:r>
                    </a:p>
                    <a:p>
                      <a:r>
                        <a:rPr lang="en-GB" sz="1000" b="0" dirty="0" smtClean="0"/>
                        <a:t>Hickory </a:t>
                      </a:r>
                      <a:r>
                        <a:rPr lang="en-GB" sz="1000" b="0" dirty="0" err="1" smtClean="0"/>
                        <a:t>Dickory</a:t>
                      </a:r>
                      <a:r>
                        <a:rPr lang="en-GB" sz="1000" b="0" dirty="0" smtClean="0"/>
                        <a:t> Dock</a:t>
                      </a:r>
                    </a:p>
                    <a:p>
                      <a:r>
                        <a:rPr lang="en-GB" sz="1000" b="0" dirty="0" smtClean="0"/>
                        <a:t>Not Too Difficult</a:t>
                      </a:r>
                    </a:p>
                    <a:p>
                      <a:r>
                        <a:rPr lang="en-GB" sz="1000" b="0" dirty="0" smtClean="0"/>
                        <a:t>The ABC Song</a:t>
                      </a:r>
                      <a:endParaRPr lang="en-GB" sz="1000" b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000" b="1" dirty="0" smtClean="0"/>
                        <a:t>Everyone</a:t>
                      </a:r>
                    </a:p>
                    <a:p>
                      <a:endParaRPr lang="en-GB" sz="1000" b="1" dirty="0" smtClean="0"/>
                    </a:p>
                    <a:p>
                      <a:r>
                        <a:rPr lang="en-GB" sz="1000" b="1" dirty="0" smtClean="0"/>
                        <a:t>Learn to sing nursery rhymes and action songs:</a:t>
                      </a:r>
                    </a:p>
                    <a:p>
                      <a:r>
                        <a:rPr lang="en-GB" sz="1000" b="0" dirty="0" smtClean="0"/>
                        <a:t>Wind The Bobbin Up</a:t>
                      </a:r>
                    </a:p>
                    <a:p>
                      <a:r>
                        <a:rPr lang="en-GB" sz="1000" b="0" dirty="0" smtClean="0"/>
                        <a:t>Rock-a-bye Baby</a:t>
                      </a:r>
                    </a:p>
                    <a:p>
                      <a:r>
                        <a:rPr lang="en-GB" sz="1000" b="0" dirty="0" smtClean="0"/>
                        <a:t>Five Little Monkeys Jumping On The Bed</a:t>
                      </a:r>
                    </a:p>
                    <a:p>
                      <a:r>
                        <a:rPr lang="en-GB" sz="1000" b="0" dirty="0" smtClean="0"/>
                        <a:t>Twinkle </a:t>
                      </a:r>
                      <a:r>
                        <a:rPr lang="en-GB" sz="1000" b="0" dirty="0" err="1" smtClean="0"/>
                        <a:t>Twinkle</a:t>
                      </a:r>
                      <a:endParaRPr lang="en-GB" sz="1000" b="0" dirty="0" smtClean="0"/>
                    </a:p>
                    <a:p>
                      <a:r>
                        <a:rPr lang="en-GB" sz="1000" b="0" dirty="0" smtClean="0"/>
                        <a:t>If You're Happy And You Know It</a:t>
                      </a:r>
                    </a:p>
                    <a:p>
                      <a:r>
                        <a:rPr lang="en-GB" sz="1000" b="0" dirty="0" smtClean="0"/>
                        <a:t>Head, Shoulders, Knees and Toes</a:t>
                      </a:r>
                      <a:endParaRPr lang="en-GB" sz="1000" b="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000" dirty="0" smtClean="0"/>
                        <a:t>Listening and responding to different styles of music</a:t>
                      </a:r>
                    </a:p>
                    <a:p>
                      <a:r>
                        <a:rPr lang="en-GB" sz="1000" dirty="0" smtClean="0"/>
                        <a:t>Embedding foundations of the interrelated dimensions of music</a:t>
                      </a:r>
                    </a:p>
                    <a:p>
                      <a:r>
                        <a:rPr lang="en-GB" sz="1000" dirty="0" smtClean="0"/>
                        <a:t>Learning to sing or sing along with nursery rhymes and action songs</a:t>
                      </a:r>
                    </a:p>
                    <a:p>
                      <a:r>
                        <a:rPr lang="en-GB" sz="1000" dirty="0" smtClean="0"/>
                        <a:t>Improvising leading to playing classroom instruments</a:t>
                      </a:r>
                    </a:p>
                    <a:p>
                      <a:r>
                        <a:rPr lang="en-GB" sz="1000" dirty="0" smtClean="0"/>
                        <a:t>Share and perform the learning that has taken place</a:t>
                      </a:r>
                      <a:endParaRPr lang="en-GB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84">
                <a:tc vMerge="1">
                  <a:txBody>
                    <a:bodyPr/>
                    <a:lstStyle/>
                    <a:p>
                      <a:pPr algn="ctr"/>
                      <a:endParaRPr lang="en-GB" sz="1050" b="1" dirty="0"/>
                    </a:p>
                  </a:txBody>
                  <a:tcPr vert="vert270" anchor="ctr"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Singing makes</a:t>
                      </a:r>
                      <a:r>
                        <a:rPr lang="en-GB" sz="1000" b="1" baseline="0" dirty="0" smtClean="0"/>
                        <a:t> up a daily part of our EYFS (Expressive Art and Design) Curriculum</a:t>
                      </a:r>
                      <a:endParaRPr lang="en-GB" sz="1000" b="1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50" b="1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50" b="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sz="1050" dirty="0"/>
                    </a:p>
                  </a:txBody>
                  <a:tcPr/>
                </a:tc>
              </a:tr>
              <a:tr h="282751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Year 1</a:t>
                      </a:r>
                      <a:endParaRPr lang="en-GB" sz="10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dirty="0" smtClean="0"/>
                        <a:t>Hey You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b="1" dirty="0" smtClean="0"/>
                        <a:t>Unit</a:t>
                      </a:r>
                      <a:r>
                        <a:rPr lang="en-GB" sz="1000" b="1" baseline="0" dirty="0" smtClean="0"/>
                        <a:t> Specific</a:t>
                      </a:r>
                      <a:r>
                        <a:rPr lang="en-GB" sz="1000" baseline="0" dirty="0" smtClean="0"/>
                        <a:t>: How Pulse rhythm and pitch work together. When we rap we use pulse and rhythm but add pitch and we have a song.</a:t>
                      </a:r>
                    </a:p>
                    <a:p>
                      <a:r>
                        <a:rPr lang="en-GB" sz="1000" dirty="0" smtClean="0"/>
                        <a:t> </a:t>
                      </a:r>
                      <a:r>
                        <a:rPr lang="en-GB" sz="1000" b="1" dirty="0" smtClean="0"/>
                        <a:t>Old School </a:t>
                      </a:r>
                      <a:r>
                        <a:rPr lang="en-GB" sz="1000" b="1" dirty="0" err="1" smtClean="0"/>
                        <a:t>HIp</a:t>
                      </a:r>
                      <a:r>
                        <a:rPr lang="en-GB" sz="1000" b="1" dirty="0" smtClean="0"/>
                        <a:t> Hop:</a:t>
                      </a:r>
                    </a:p>
                    <a:p>
                      <a:r>
                        <a:rPr lang="en-GB" sz="1000" dirty="0" smtClean="0"/>
                        <a:t>● Hey You! by Joanna </a:t>
                      </a:r>
                      <a:r>
                        <a:rPr lang="en-GB" sz="1000" dirty="0" err="1" smtClean="0"/>
                        <a:t>Mangona</a:t>
                      </a:r>
                      <a:r>
                        <a:rPr lang="en-GB" sz="1000" dirty="0" smtClean="0"/>
                        <a:t>   </a:t>
                      </a:r>
                    </a:p>
                    <a:p>
                      <a:r>
                        <a:rPr lang="en-GB" sz="1000" dirty="0" smtClean="0"/>
                        <a:t>● Me, Myself And I by De La Soul  </a:t>
                      </a:r>
                    </a:p>
                    <a:p>
                      <a:r>
                        <a:rPr lang="en-GB" sz="1000" dirty="0" smtClean="0"/>
                        <a:t>● Fresh Prince Of Bel-Air by Will Smith  </a:t>
                      </a:r>
                    </a:p>
                    <a:p>
                      <a:r>
                        <a:rPr lang="en-GB" sz="1000" dirty="0" smtClean="0"/>
                        <a:t>● Rapper’s Delight by The </a:t>
                      </a:r>
                      <a:r>
                        <a:rPr lang="en-GB" sz="1000" dirty="0" err="1" smtClean="0"/>
                        <a:t>Sugarhill</a:t>
                      </a:r>
                      <a:r>
                        <a:rPr lang="en-GB" sz="1000" dirty="0" smtClean="0"/>
                        <a:t> Gang  </a:t>
                      </a:r>
                    </a:p>
                    <a:p>
                      <a:r>
                        <a:rPr lang="en-GB" sz="1000" dirty="0" smtClean="0"/>
                        <a:t>● U Can’t Touch This by MC Hammer  </a:t>
                      </a:r>
                    </a:p>
                    <a:p>
                      <a:r>
                        <a:rPr lang="en-GB" sz="1000" dirty="0" smtClean="0"/>
                        <a:t>● It’s Like That by Run DM</a:t>
                      </a:r>
                      <a:endParaRPr lang="en-GB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Nativity Songs </a:t>
                      </a:r>
                    </a:p>
                    <a:p>
                      <a:endParaRPr lang="en-GB" sz="1000" b="0" dirty="0" smtClean="0"/>
                    </a:p>
                    <a:p>
                      <a:r>
                        <a:rPr lang="en-GB" sz="1000" b="1" dirty="0" smtClean="0"/>
                        <a:t>Performance focus</a:t>
                      </a:r>
                    </a:p>
                    <a:p>
                      <a:endParaRPr lang="en-GB" sz="1000" b="1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 </a:t>
                      </a:r>
                      <a:r>
                        <a:rPr lang="en-GB" sz="1000" b="1" dirty="0" smtClean="0"/>
                        <a:t>Round and</a:t>
                      </a:r>
                      <a:r>
                        <a:rPr lang="en-GB" sz="1000" b="1" baseline="0" dirty="0" smtClean="0"/>
                        <a:t> Round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Unit Specific: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baseline="0" dirty="0" smtClean="0"/>
                        <a:t> Latin and Mixed Styles</a:t>
                      </a:r>
                      <a:r>
                        <a:rPr lang="en-GB" sz="1000" baseline="0" dirty="0" smtClean="0"/>
                        <a:t>: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● Round And Round (</a:t>
                      </a:r>
                      <a:r>
                        <a:rPr lang="en-GB" sz="1000" baseline="0" dirty="0" err="1" smtClean="0"/>
                        <a:t>Bossa</a:t>
                      </a:r>
                      <a:r>
                        <a:rPr lang="en-GB" sz="1000" baseline="0" dirty="0" smtClean="0"/>
                        <a:t> Nova)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● </a:t>
                      </a:r>
                      <a:r>
                        <a:rPr lang="en-GB" sz="1000" baseline="0" dirty="0" err="1" smtClean="0"/>
                        <a:t>Livin</a:t>
                      </a:r>
                      <a:r>
                        <a:rPr lang="en-GB" sz="1000" baseline="0" dirty="0" smtClean="0"/>
                        <a:t>’ La Vida </a:t>
                      </a:r>
                      <a:r>
                        <a:rPr lang="en-GB" sz="1000" baseline="0" dirty="0" err="1" smtClean="0"/>
                        <a:t>Loca</a:t>
                      </a:r>
                      <a:r>
                        <a:rPr lang="en-GB" sz="1000" baseline="0" dirty="0" smtClean="0"/>
                        <a:t> by Ricky Martin (Latin/Pop)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● Imperial War March by John Williams (Film)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● It Had Better Be Tonight by Michael </a:t>
                      </a:r>
                      <a:r>
                        <a:rPr lang="en-GB" sz="1000" baseline="0" dirty="0" err="1" smtClean="0"/>
                        <a:t>Bublé</a:t>
                      </a:r>
                      <a:r>
                        <a:rPr lang="en-GB" sz="1000" baseline="0" dirty="0" smtClean="0"/>
                        <a:t> (Latin/Big  Band)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● Why Don’t You by </a:t>
                      </a:r>
                      <a:r>
                        <a:rPr lang="en-GB" sz="1000" baseline="0" dirty="0" err="1" smtClean="0"/>
                        <a:t>Gramophonedzie</a:t>
                      </a:r>
                      <a:r>
                        <a:rPr lang="en-GB" sz="1000" baseline="0" dirty="0" smtClean="0"/>
                        <a:t> (Big Band/Dance)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● </a:t>
                      </a:r>
                      <a:r>
                        <a:rPr lang="en-GB" sz="1000" baseline="0" dirty="0" err="1" smtClean="0"/>
                        <a:t>Oya</a:t>
                      </a:r>
                      <a:r>
                        <a:rPr lang="en-GB" sz="1000" baseline="0" dirty="0" smtClean="0"/>
                        <a:t> Como </a:t>
                      </a:r>
                      <a:r>
                        <a:rPr lang="en-GB" sz="1000" baseline="0" dirty="0" err="1" smtClean="0"/>
                        <a:t>Va</a:t>
                      </a:r>
                      <a:r>
                        <a:rPr lang="en-GB" sz="1000" baseline="0" dirty="0" smtClean="0"/>
                        <a:t> by Santana (Latin/Jazz)</a:t>
                      </a:r>
                      <a:endParaRPr lang="en-GB" sz="10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Your Imagination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Unit Specific: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Create your own lyrics.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● Your Imagination by Joanna </a:t>
                      </a:r>
                      <a:r>
                        <a:rPr lang="en-GB" sz="1000" b="0" dirty="0" err="1" smtClean="0"/>
                        <a:t>Mangona</a:t>
                      </a:r>
                      <a:r>
                        <a:rPr lang="en-GB" sz="1000" b="0" dirty="0" smtClean="0"/>
                        <a:t> and Pete  </a:t>
                      </a:r>
                      <a:r>
                        <a:rPr lang="en-GB" sz="1000" b="0" dirty="0" err="1" smtClean="0"/>
                        <a:t>Readman</a:t>
                      </a:r>
                      <a:r>
                        <a:rPr lang="en-GB" sz="1000" b="0" dirty="0" smtClean="0"/>
                        <a:t>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● </a:t>
                      </a:r>
                      <a:r>
                        <a:rPr lang="en-GB" sz="1000" b="0" dirty="0" err="1" smtClean="0"/>
                        <a:t>Supercalifragilistic-expialidocious</a:t>
                      </a:r>
                      <a:r>
                        <a:rPr lang="en-GB" sz="1000" b="0" dirty="0" smtClean="0"/>
                        <a:t> from Mary Poppins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● Pure Imagination from Willy Wonka &amp; The Chocolate  Factory soundtrack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● Daydream Believer by The </a:t>
                      </a:r>
                      <a:r>
                        <a:rPr lang="en-GB" sz="1000" b="0" dirty="0" err="1" smtClean="0"/>
                        <a:t>Monkees</a:t>
                      </a:r>
                      <a:r>
                        <a:rPr lang="en-GB" sz="1000" b="0" dirty="0" smtClean="0"/>
                        <a:t>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● Rainbow Connection from The Muppet Movie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dirty="0" smtClean="0"/>
                        <a:t>● A Whole New World from Aladdin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Listen &amp; Appraise </a:t>
                      </a:r>
                      <a:r>
                        <a:rPr lang="en-GB" sz="1000" dirty="0" smtClean="0"/>
                        <a:t>-  begin to recognise styles, ﬁnd the pulse, recognise  instruments, listen, discuss other dimensions of music.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Musical Activities </a:t>
                      </a:r>
                      <a:endParaRPr lang="en-GB" sz="10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Games  - begin to internalise, understand, feel, know how the dimensions of  music work together. Focus on - Pulse, rhythm, pitch, tempo,  dynamics.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 ● Singing -  start to sing, learn about singing and vocal health. Begin to learn  about working in a group/band/ensemble.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Playing -  start to play a classroom instrument in a group/band/ensemble.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Improvisation - optional -  begin to explore and create your own  responses, melodies and rhythms.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Composition - optional -  begin to create your own responses,  melodies and rhythms and record them in some way.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Perform/Share </a:t>
                      </a:r>
                      <a:r>
                        <a:rPr lang="en-GB" sz="1000" dirty="0" smtClean="0"/>
                        <a:t>-  begin to work together in a group/band/ensemble and perform  to each other and an audience. Discuss/respect/improve your work together.</a:t>
                      </a:r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7519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 smtClean="0"/>
                        <a:t>Year 2</a:t>
                      </a:r>
                      <a:endParaRPr lang="en-GB" sz="10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Hands, Feet, Heart</a:t>
                      </a:r>
                    </a:p>
                    <a:p>
                      <a:endParaRPr lang="en-GB" sz="1000" dirty="0" smtClean="0"/>
                    </a:p>
                    <a:p>
                      <a:r>
                        <a:rPr lang="en-GB" sz="1000" b="1" dirty="0" smtClean="0"/>
                        <a:t>Unit</a:t>
                      </a:r>
                      <a:r>
                        <a:rPr lang="en-GB" sz="1000" b="1" baseline="0" dirty="0" smtClean="0"/>
                        <a:t> Specific:</a:t>
                      </a:r>
                    </a:p>
                    <a:p>
                      <a:r>
                        <a:rPr lang="en-GB" sz="1000" dirty="0" smtClean="0"/>
                        <a:t>South African music:  </a:t>
                      </a:r>
                    </a:p>
                    <a:p>
                      <a:r>
                        <a:rPr lang="en-GB" sz="1000" dirty="0" smtClean="0"/>
                        <a:t>● Hands, Feet, Heart by Joanna </a:t>
                      </a:r>
                      <a:r>
                        <a:rPr lang="en-GB" sz="1000" dirty="0" err="1" smtClean="0"/>
                        <a:t>Mangona</a:t>
                      </a:r>
                      <a:r>
                        <a:rPr lang="en-GB" sz="1000" dirty="0" smtClean="0"/>
                        <a:t>   </a:t>
                      </a:r>
                    </a:p>
                    <a:p>
                      <a:r>
                        <a:rPr lang="en-GB" sz="1000" dirty="0" smtClean="0"/>
                        <a:t>● The Click Song sung by Miriam </a:t>
                      </a:r>
                      <a:r>
                        <a:rPr lang="en-GB" sz="1000" dirty="0" err="1" smtClean="0"/>
                        <a:t>Makeba</a:t>
                      </a:r>
                      <a:r>
                        <a:rPr lang="en-GB" sz="1000" dirty="0" smtClean="0"/>
                        <a:t>  </a:t>
                      </a:r>
                    </a:p>
                    <a:p>
                      <a:r>
                        <a:rPr lang="en-GB" sz="1000" dirty="0" smtClean="0"/>
                        <a:t>● The Lion Sleeps Tonight sung by Soweto Gospel  Choir  </a:t>
                      </a:r>
                    </a:p>
                    <a:p>
                      <a:r>
                        <a:rPr lang="en-GB" sz="1000" dirty="0" smtClean="0"/>
                        <a:t>● Bring Him Back by Hugh </a:t>
                      </a:r>
                      <a:r>
                        <a:rPr lang="en-GB" sz="1000" dirty="0" err="1" smtClean="0"/>
                        <a:t>Masekela</a:t>
                      </a:r>
                      <a:r>
                        <a:rPr lang="en-GB" sz="1000" dirty="0" smtClean="0"/>
                        <a:t>  </a:t>
                      </a:r>
                    </a:p>
                    <a:p>
                      <a:r>
                        <a:rPr lang="en-GB" sz="1000" dirty="0" smtClean="0"/>
                        <a:t>● You Can Call Me Al by Paul Simon  </a:t>
                      </a:r>
                    </a:p>
                    <a:p>
                      <a:r>
                        <a:rPr lang="en-GB" sz="1000" dirty="0" smtClean="0"/>
                        <a:t>● </a:t>
                      </a:r>
                      <a:r>
                        <a:rPr lang="en-GB" sz="1000" dirty="0" err="1" smtClean="0"/>
                        <a:t>Hiokoloza</a:t>
                      </a:r>
                      <a:r>
                        <a:rPr lang="en-GB" sz="1000" dirty="0" smtClean="0"/>
                        <a:t> by Arthur </a:t>
                      </a:r>
                      <a:r>
                        <a:rPr lang="en-GB" sz="1000" dirty="0" err="1" smtClean="0"/>
                        <a:t>Mofokate</a:t>
                      </a:r>
                      <a:endParaRPr lang="en-GB" sz="1000" dirty="0" smtClean="0"/>
                    </a:p>
                    <a:p>
                      <a:endParaRPr lang="en-GB" sz="1000" dirty="0" smtClean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Performance focus</a:t>
                      </a:r>
                    </a:p>
                    <a:p>
                      <a:endParaRPr lang="en-GB" sz="1000" dirty="0" smtClean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I </a:t>
                      </a:r>
                      <a:r>
                        <a:rPr lang="en-GB" sz="1000" b="1" dirty="0" err="1" smtClean="0"/>
                        <a:t>wanna</a:t>
                      </a:r>
                      <a:r>
                        <a:rPr lang="en-GB" sz="1000" b="1" dirty="0" smtClean="0"/>
                        <a:t> play in a Band </a:t>
                      </a:r>
                    </a:p>
                    <a:p>
                      <a:endParaRPr lang="en-GB" sz="1000" dirty="0" smtClean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Unit</a:t>
                      </a:r>
                      <a:r>
                        <a:rPr lang="en-GB" sz="1000" b="1" baseline="0" dirty="0" smtClean="0"/>
                        <a:t> specific:</a:t>
                      </a:r>
                    </a:p>
                    <a:p>
                      <a:r>
                        <a:rPr lang="en-GB" sz="1000" dirty="0" smtClean="0"/>
                        <a:t>Rock music  and movement: </a:t>
                      </a:r>
                    </a:p>
                    <a:p>
                      <a:r>
                        <a:rPr lang="en-GB" sz="1000" dirty="0" smtClean="0"/>
                        <a:t>● We Will Rock You by Queen  </a:t>
                      </a:r>
                    </a:p>
                    <a:p>
                      <a:r>
                        <a:rPr lang="en-GB" sz="1000" dirty="0" smtClean="0"/>
                        <a:t>● Smoke On The Water by Deep Purple  </a:t>
                      </a:r>
                    </a:p>
                    <a:p>
                      <a:r>
                        <a:rPr lang="en-GB" sz="1000" dirty="0" smtClean="0"/>
                        <a:t>● </a:t>
                      </a:r>
                      <a:r>
                        <a:rPr lang="en-GB" sz="1000" dirty="0" err="1" smtClean="0"/>
                        <a:t>Rockin</a:t>
                      </a:r>
                      <a:r>
                        <a:rPr lang="en-GB" sz="1000" dirty="0" smtClean="0"/>
                        <a:t>’ All Over The World by Status Quo  </a:t>
                      </a:r>
                    </a:p>
                    <a:p>
                      <a:r>
                        <a:rPr lang="en-GB" sz="1000" dirty="0" smtClean="0"/>
                        <a:t>● Johnny </a:t>
                      </a:r>
                      <a:r>
                        <a:rPr lang="en-GB" sz="1000" dirty="0" err="1" smtClean="0"/>
                        <a:t>B.Goode</a:t>
                      </a:r>
                      <a:r>
                        <a:rPr lang="en-GB" sz="1000" dirty="0" smtClean="0"/>
                        <a:t> by Chuck Berry  </a:t>
                      </a:r>
                    </a:p>
                    <a:p>
                      <a:r>
                        <a:rPr lang="en-GB" sz="1000" dirty="0" smtClean="0"/>
                        <a:t>● I Saw Her Standing There by The Beatles</a:t>
                      </a:r>
                      <a:endParaRPr lang="en-GB" sz="1000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Zoo time </a:t>
                      </a:r>
                    </a:p>
                    <a:p>
                      <a:endParaRPr lang="en-GB" sz="1000" b="1" dirty="0" smtClean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Unit</a:t>
                      </a:r>
                      <a:r>
                        <a:rPr lang="en-GB" sz="1000" b="1" baseline="0" dirty="0" smtClean="0"/>
                        <a:t> specific:</a:t>
                      </a:r>
                    </a:p>
                    <a:p>
                      <a:r>
                        <a:rPr lang="en-GB" sz="1000" b="0" dirty="0" smtClean="0"/>
                        <a:t>Reggae</a:t>
                      </a:r>
                      <a:r>
                        <a:rPr lang="en-GB" sz="1000" b="1" dirty="0" smtClean="0"/>
                        <a:t> music: </a:t>
                      </a:r>
                    </a:p>
                    <a:p>
                      <a:r>
                        <a:rPr lang="en-GB" sz="1000" b="0" dirty="0" smtClean="0"/>
                        <a:t>● Kingston Town by UB40  </a:t>
                      </a:r>
                    </a:p>
                    <a:p>
                      <a:r>
                        <a:rPr lang="en-GB" sz="1000" b="0" dirty="0" smtClean="0"/>
                        <a:t>● Shine by ASWAD  </a:t>
                      </a:r>
                    </a:p>
                    <a:p>
                      <a:r>
                        <a:rPr lang="en-GB" sz="1000" b="0" dirty="0" smtClean="0"/>
                        <a:t>● IGY by Donald </a:t>
                      </a:r>
                      <a:r>
                        <a:rPr lang="en-GB" sz="1000" b="0" dirty="0" err="1" smtClean="0"/>
                        <a:t>Fagen</a:t>
                      </a:r>
                      <a:r>
                        <a:rPr lang="en-GB" sz="1000" b="0" dirty="0" smtClean="0"/>
                        <a:t>   ● Feel Like Jumping by Marcia Griﬃths  </a:t>
                      </a:r>
                    </a:p>
                    <a:p>
                      <a:r>
                        <a:rPr lang="en-GB" sz="1000" b="0" dirty="0" smtClean="0"/>
                        <a:t>● I Can See Clearly Now by Jimmy Cliﬀ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000" b="1" dirty="0" smtClean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Listen &amp; Appraise </a:t>
                      </a:r>
                      <a:r>
                        <a:rPr lang="en-GB" sz="1000" dirty="0" smtClean="0"/>
                        <a:t>-  begin to recognise styles, ﬁnd the pulse, recognise  instruments, listen, discuss other dimensions of music.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Musical Activities </a:t>
                      </a:r>
                      <a:endParaRPr lang="en-GB" sz="10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Games  - begin to internalise, understand, feel, know how the dimensions of  music work together. Focus on - Pulse, rhythm, pitch, tempo,  dynamics.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 ● Singing -  Continue to sing, learn about singing and vocal health. Begin to learn  about working in a group/band/ensemble.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Playing -  Continue to play a classroom instrument in a group/band/ensemble. 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Improvisation - optional -  Continue to explore and create your own  responses, melodies and rhythms.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● Composition - optional -  Continue to create your own responses,  melodies and rhythms and record them in some way.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 smtClean="0"/>
                        <a:t>Perform/Share </a:t>
                      </a:r>
                      <a:r>
                        <a:rPr lang="en-GB" sz="1000" dirty="0" smtClean="0"/>
                        <a:t>-  Continue to work together in a group/band/ensemble and perform  to each other and an audience. Discuss/respect/improve your work together.</a:t>
                      </a:r>
                    </a:p>
                    <a:p>
                      <a:endParaRPr lang="en-GB" sz="10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46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361805"/>
              </p:ext>
            </p:extLst>
          </p:nvPr>
        </p:nvGraphicFramePr>
        <p:xfrm>
          <a:off x="274321" y="1264736"/>
          <a:ext cx="12174587" cy="7772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932"/>
                <a:gridCol w="2018873"/>
                <a:gridCol w="2065881"/>
                <a:gridCol w="1844177"/>
                <a:gridCol w="116840"/>
                <a:gridCol w="2093182"/>
                <a:gridCol w="1919551"/>
                <a:gridCol w="1856151"/>
              </a:tblGrid>
              <a:tr h="244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Autumn 1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Autumn</a:t>
                      </a:r>
                      <a:r>
                        <a:rPr lang="en-GB" sz="1200" b="1" baseline="0" dirty="0" smtClean="0"/>
                        <a:t> 2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Spring 1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Spring</a:t>
                      </a:r>
                      <a:r>
                        <a:rPr lang="en-GB" sz="1200" b="1" baseline="0" dirty="0" smtClean="0"/>
                        <a:t> 2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Summer 1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Summer 2</a:t>
                      </a:r>
                      <a:endParaRPr lang="en-GB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43996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Year 3</a:t>
                      </a:r>
                      <a:endParaRPr lang="en-GB" sz="12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Wider Ops:</a:t>
                      </a:r>
                      <a:r>
                        <a:rPr lang="en-GB" sz="1200" b="1" baseline="0" dirty="0" smtClean="0"/>
                        <a:t> Keyboard</a:t>
                      </a:r>
                      <a:endParaRPr lang="en-GB" sz="1200" b="1" dirty="0" smtClean="0"/>
                    </a:p>
                    <a:p>
                      <a:endParaRPr lang="en-GB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baseline="0" dirty="0" smtClean="0"/>
                        <a:t>* Learn to use the basic functions on a keyboard and play simple tunes in the RIGHT HAND ‘C’ position, using the notes C, D &amp; 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baseline="0" dirty="0" smtClean="0"/>
                        <a:t>* Understand, read and play simple rhythms from music notation including crotchets (walk), minims (stroll) and quavers (jogging)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0" baseline="0" dirty="0" smtClean="0"/>
                        <a:t>* Reinforce ‘listening and appraising’ classwork by listening with direction to a range of appropriate </a:t>
                      </a:r>
                      <a:r>
                        <a:rPr lang="en-GB" sz="1200" b="0" baseline="0" dirty="0" smtClean="0"/>
                        <a:t>music</a:t>
                      </a:r>
                      <a:endParaRPr lang="en-GB" sz="1200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baseline="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423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Michaelmas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Dynamics &amp; Vocal Technique and Health </a:t>
                      </a:r>
                    </a:p>
                    <a:p>
                      <a:r>
                        <a:rPr lang="en-GB" sz="1200" dirty="0" smtClean="0"/>
                        <a:t>RE Focus (Come and See): Homes/Promises</a:t>
                      </a:r>
                      <a:endParaRPr lang="en-GB" sz="1200" b="1" baseline="0" dirty="0" smtClean="0"/>
                    </a:p>
                    <a:p>
                      <a:endParaRPr lang="en-GB" sz="12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Lent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Tempo &amp; Singing in Parts</a:t>
                      </a:r>
                    </a:p>
                    <a:p>
                      <a:r>
                        <a:rPr lang="en-GB" sz="1200" dirty="0" smtClean="0"/>
                        <a:t>RE Focus (Come and See): </a:t>
                      </a:r>
                      <a:r>
                        <a:rPr lang="en-GB" sz="1200" dirty="0" smtClean="0"/>
                        <a:t>Journeys/Giving All</a:t>
                      </a:r>
                      <a:endParaRPr lang="en-GB" sz="1200" b="1" baseline="0" dirty="0" smtClean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baseline="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Summer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Tonality (major/minor) &amp; Notation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RE Focus (Come and See): </a:t>
                      </a:r>
                      <a:r>
                        <a:rPr lang="en-GB" sz="1200" dirty="0" smtClean="0"/>
                        <a:t>Special Places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555800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Year 4</a:t>
                      </a:r>
                      <a:endParaRPr lang="en-GB" sz="12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GB" sz="1200" b="1" dirty="0" smtClean="0"/>
                        <a:t>Wider Ops:</a:t>
                      </a:r>
                      <a:r>
                        <a:rPr lang="en-GB" sz="1200" b="1" baseline="0" dirty="0" smtClean="0"/>
                        <a:t> Keyboard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0" dirty="0" smtClean="0"/>
                        <a:t>*Play and improvise simple 5-note tunes using the RIGHT HAND (C, D, E, F &amp; G) and LEFT HAND single-finger chords (C, F &amp; G)</a:t>
                      </a:r>
                    </a:p>
                    <a:p>
                      <a:r>
                        <a:rPr lang="en-GB" sz="1200" b="0" dirty="0" smtClean="0"/>
                        <a:t>*Use the ACMP feature to play duets in time with others, starting and stopping together</a:t>
                      </a:r>
                    </a:p>
                    <a:p>
                      <a:r>
                        <a:rPr lang="en-GB" sz="1200" b="0" dirty="0" smtClean="0"/>
                        <a:t>*Expand rhythm work to read and play patterns that include rests</a:t>
                      </a:r>
                    </a:p>
                    <a:p>
                      <a:r>
                        <a:rPr lang="en-GB" sz="1200" b="0" dirty="0" smtClean="0"/>
                        <a:t>*Extend listening and appraising vocabulary to include texture, structure and dynamics </a:t>
                      </a:r>
                    </a:p>
                    <a:p>
                      <a:endParaRPr lang="en-GB" sz="12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Extension Work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*Set the voice, style and tempo as directed by the piece/teacher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*Play a solo line in an ensemble or take a lead role in a group performance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*Play a solo on the notes I have learned using my LEFT HAND to accompany myself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*Read and perform music containing minim rests, quaver rests, and different time signatures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 smtClean="0"/>
                        <a:t>*Talk about how to improve my own work and the work of others in my class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b="1" dirty="0" smtClean="0"/>
                    </a:p>
                  </a:txBody>
                  <a:tcPr>
                    <a:lnB w="12700" cap="flat" cmpd="sng" algn="ctr"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lang="en-GB" sz="1200" b="0" dirty="0" smtClean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260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Michaelmas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Dynamics &amp; Vocal Technique and Health </a:t>
                      </a:r>
                    </a:p>
                    <a:p>
                      <a:r>
                        <a:rPr lang="en-GB" sz="1200" dirty="0" smtClean="0"/>
                        <a:t>RE Focus (Come and See):</a:t>
                      </a:r>
                      <a:r>
                        <a:rPr lang="en-GB" sz="1200" baseline="0" dirty="0" smtClean="0"/>
                        <a:t> People/Gift</a:t>
                      </a:r>
                      <a:endParaRPr lang="en-GB" sz="1200" b="1" dirty="0" smtClean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Lent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Tempo &amp; Singing in Parts</a:t>
                      </a:r>
                    </a:p>
                    <a:p>
                      <a:r>
                        <a:rPr lang="en-GB" sz="1200" dirty="0" smtClean="0"/>
                        <a:t>RE Focus (Come and See):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Community/Giving and Receiving</a:t>
                      </a:r>
                      <a:endParaRPr lang="en-GB" sz="1200" dirty="0"/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smtClean="0"/>
                        <a:t>Summer</a:t>
                      </a:r>
                      <a:endParaRPr lang="en-GB" sz="1200" b="1" baseline="0" dirty="0" smtClean="0"/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Tonality (major/minor) &amp; Notation</a:t>
                      </a:r>
                    </a:p>
                    <a:p>
                      <a:endParaRPr lang="en-GB" sz="1200" dirty="0" smtClean="0"/>
                    </a:p>
                    <a:p>
                      <a:r>
                        <a:rPr lang="en-GB" sz="1200" dirty="0" smtClean="0"/>
                        <a:t>RE Focus (Come and See):New Life</a:t>
                      </a:r>
                      <a:endParaRPr lang="en-GB" sz="1200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835570" y="561934"/>
            <a:ext cx="5885645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LKS2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30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836063"/>
              </p:ext>
            </p:extLst>
          </p:nvPr>
        </p:nvGraphicFramePr>
        <p:xfrm>
          <a:off x="164593" y="462434"/>
          <a:ext cx="12408267" cy="905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9932"/>
                <a:gridCol w="2018873"/>
                <a:gridCol w="2182721"/>
                <a:gridCol w="1961017"/>
                <a:gridCol w="2210022"/>
                <a:gridCol w="1919551"/>
                <a:gridCol w="1856151"/>
              </a:tblGrid>
              <a:tr h="2442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Autumn 1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Autumn</a:t>
                      </a:r>
                      <a:r>
                        <a:rPr lang="en-GB" sz="1200" b="1" baseline="0" dirty="0" smtClean="0"/>
                        <a:t> 2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Spring 1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Spring</a:t>
                      </a:r>
                      <a:r>
                        <a:rPr lang="en-GB" sz="1200" b="1" baseline="0" dirty="0" smtClean="0"/>
                        <a:t> 2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Summer 1</a:t>
                      </a:r>
                      <a:endParaRPr lang="en-GB" sz="1200" b="1" dirty="0"/>
                    </a:p>
                  </a:txBody>
                  <a:tcPr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Summer 2</a:t>
                      </a:r>
                      <a:endParaRPr lang="en-GB" sz="1200" b="1" dirty="0"/>
                    </a:p>
                  </a:txBody>
                  <a:tcPr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76812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Year </a:t>
                      </a:r>
                      <a:r>
                        <a:rPr lang="en-GB" sz="1200" b="1" dirty="0" smtClean="0"/>
                        <a:t>5</a:t>
                      </a:r>
                      <a:endParaRPr lang="en-GB" sz="12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2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1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i="0" dirty="0" smtClean="0"/>
                        <a:t>Glockenspiel</a:t>
                      </a:r>
                    </a:p>
                    <a:p>
                      <a:endParaRPr lang="en-GB" sz="1200" b="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/>
                        <a:t>To treat instruments carefully and with respect.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/>
                        <a:t>Play any one, or all four, differentiated parts on a tuned instrument – a</a:t>
                      </a:r>
                      <a:r>
                        <a:rPr lang="en-GB" sz="1200" b="0" baseline="0" dirty="0" smtClean="0"/>
                        <a:t> </a:t>
                      </a:r>
                      <a:r>
                        <a:rPr lang="en-GB" sz="1200" b="0" dirty="0" smtClean="0"/>
                        <a:t>one-note, simple or medium part or the melody of the song from</a:t>
                      </a:r>
                      <a:r>
                        <a:rPr lang="en-GB" sz="1200" b="0" baseline="0" dirty="0" smtClean="0"/>
                        <a:t> </a:t>
                      </a:r>
                      <a:r>
                        <a:rPr lang="en-GB" sz="1200" b="0" dirty="0" smtClean="0"/>
                        <a:t>memory or using notation.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/>
                        <a:t>To rehearse and perform their part within the context of the Unit song.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/>
                        <a:t>To listen to and follow musical instructions from a leader.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/>
                        <a:t>To experience leading the playing by making sure everyone plays in</a:t>
                      </a:r>
                      <a:r>
                        <a:rPr lang="en-GB" sz="1200" b="0" baseline="0" dirty="0" smtClean="0"/>
                        <a:t> </a:t>
                      </a:r>
                      <a:r>
                        <a:rPr lang="en-GB" sz="1200" b="0" dirty="0" smtClean="0"/>
                        <a:t>the playing section of the song.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/>
                        <a:t>Learn to play the notes (a</a:t>
                      </a:r>
                      <a:r>
                        <a:rPr lang="en-GB" sz="1200" b="0" baseline="0" dirty="0" smtClean="0"/>
                        <a:t> minimum of)</a:t>
                      </a:r>
                      <a:r>
                        <a:rPr lang="en-GB" sz="1200" b="0" dirty="0" smtClean="0"/>
                        <a:t> </a:t>
                      </a:r>
                      <a:r>
                        <a:rPr lang="en-GB" sz="1200" dirty="0" smtClean="0"/>
                        <a:t>C, D, E, F &amp; G  on the</a:t>
                      </a:r>
                      <a:r>
                        <a:rPr lang="en-GB" sz="1200" baseline="0" dirty="0" smtClean="0"/>
                        <a:t> Glockenspiel </a:t>
                      </a:r>
                      <a:endParaRPr lang="en-GB" sz="1200" b="1" baseline="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Understand, read and play simple rhythms from music notation including crotchets (walk), minims (stroll) and quavers (jogging)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200" b="0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Reinforce ‘listening and appraising’ classwork by listening with direction to a range of appropriate 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6974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Michaelmas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Dynamics &amp; Vocal Technique and Health </a:t>
                      </a:r>
                    </a:p>
                    <a:p>
                      <a:r>
                        <a:rPr lang="en-GB" sz="1200" dirty="0" smtClean="0"/>
                        <a:t>RE Focus (Come and See): Ourselves/Hope</a:t>
                      </a:r>
                      <a:endParaRPr lang="en-GB" sz="12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Lent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Tempo &amp; Singing in Parts</a:t>
                      </a:r>
                    </a:p>
                    <a:p>
                      <a:r>
                        <a:rPr lang="en-GB" sz="1200" dirty="0" smtClean="0"/>
                        <a:t>RE Focus (Come and See): Mission/</a:t>
                      </a:r>
                      <a:r>
                        <a:rPr lang="en-GB" sz="1200" dirty="0" err="1" smtClean="0"/>
                        <a:t>Sacrafice</a:t>
                      </a:r>
                      <a:endParaRPr lang="en-GB" sz="1200" b="1" baseline="0" dirty="0" smtClean="0"/>
                    </a:p>
                    <a:p>
                      <a:endParaRPr lang="en-GB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baseline="0" dirty="0" smtClean="0"/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Summer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Tonality (major/minor) &amp; Notation</a:t>
                      </a:r>
                    </a:p>
                    <a:p>
                      <a:r>
                        <a:rPr lang="en-GB" sz="1200" dirty="0" smtClean="0"/>
                        <a:t>RE Focus (Come and See):Stewardship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1555800">
                <a:tc rowSpan="2">
                  <a:txBody>
                    <a:bodyPr/>
                    <a:lstStyle/>
                    <a:p>
                      <a:pPr algn="ctr"/>
                      <a:r>
                        <a:rPr lang="en-GB" sz="1200" b="1" dirty="0" smtClean="0"/>
                        <a:t>Year </a:t>
                      </a:r>
                      <a:r>
                        <a:rPr lang="en-GB" sz="1200" b="1" dirty="0" smtClean="0"/>
                        <a:t>6</a:t>
                      </a:r>
                      <a:endParaRPr lang="en-GB" sz="1200" b="1" dirty="0"/>
                    </a:p>
                  </a:txBody>
                  <a:tcPr vert="vert27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 smtClean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Recorder</a:t>
                      </a:r>
                    </a:p>
                    <a:p>
                      <a:endParaRPr lang="en-GB" sz="1200" b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Learn hold the recorder correctly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 play simple tunes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Learn to play B, A, G, E, D, F, High D (Initially)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Low C, F#, c#, B</a:t>
                      </a: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♭, High E &amp; F (Extension)</a:t>
                      </a:r>
                      <a:endParaRPr lang="en-GB" sz="1200" b="0" baseline="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Understand, read and play simple rhythms from music notation including crotchets (walk), minims (stroll) and quavers (jogging)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="0" baseline="0" dirty="0" smtClean="0"/>
                        <a:t>Reinforce ‘listening and appraising’ classwork by listening with direction to a range of appropriate music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604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Michaelmas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Dynamics &amp; Vocal Technique and Health </a:t>
                      </a:r>
                    </a:p>
                    <a:p>
                      <a:r>
                        <a:rPr lang="en-GB" sz="1200" dirty="0" smtClean="0"/>
                        <a:t>RE Focus (Come and See): Loving/Expectation</a:t>
                      </a:r>
                      <a:endParaRPr lang="en-GB" sz="1200" b="1" baseline="0" dirty="0" smtClean="0"/>
                    </a:p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Lent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Tempo &amp; Singing in Parts</a:t>
                      </a:r>
                    </a:p>
                    <a:p>
                      <a:r>
                        <a:rPr lang="en-GB" sz="1200" dirty="0" smtClean="0"/>
                        <a:t>RE Focus (Come and See): Unity/Death and New Life</a:t>
                      </a:r>
                      <a:endParaRPr lang="en-GB" sz="1200" b="1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GB" sz="1200" b="1" dirty="0" smtClean="0"/>
                        <a:t>Archdiocese</a:t>
                      </a:r>
                      <a:r>
                        <a:rPr lang="en-GB" sz="1200" b="1" baseline="0" dirty="0" smtClean="0"/>
                        <a:t> Singing Provision</a:t>
                      </a:r>
                    </a:p>
                    <a:p>
                      <a:r>
                        <a:rPr lang="en-GB" sz="1200" b="1" baseline="0" dirty="0" smtClean="0"/>
                        <a:t>For Detailed planning see attached planning Documents</a:t>
                      </a:r>
                    </a:p>
                    <a:p>
                      <a:endParaRPr lang="en-GB" sz="1200" b="1" baseline="0" dirty="0" smtClean="0"/>
                    </a:p>
                    <a:p>
                      <a:r>
                        <a:rPr lang="en-GB" sz="1200" b="1" baseline="0" dirty="0" smtClean="0"/>
                        <a:t>Summer</a:t>
                      </a:r>
                    </a:p>
                    <a:p>
                      <a:r>
                        <a:rPr lang="en-GB" sz="1200" dirty="0" smtClean="0"/>
                        <a:t>Music Curriculum Focus:</a:t>
                      </a:r>
                      <a:r>
                        <a:rPr lang="en-GB" sz="1200" baseline="0" dirty="0" smtClean="0"/>
                        <a:t> </a:t>
                      </a:r>
                      <a:r>
                        <a:rPr lang="en-GB" sz="1200" dirty="0" smtClean="0"/>
                        <a:t>Tonality (major/minor) &amp; Notation</a:t>
                      </a:r>
                    </a:p>
                    <a:p>
                      <a:r>
                        <a:rPr lang="en-GB" sz="1200" dirty="0" smtClean="0"/>
                        <a:t>RE Focus (Come and See): Witnesses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305218" y="0"/>
            <a:ext cx="5885645" cy="462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</a:t>
            </a:r>
            <a:r>
              <a:rPr lang="en-GB" dirty="0" smtClean="0"/>
              <a:t>KS2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47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5676</TotalTime>
  <Words>1373</Words>
  <Application>Microsoft Office PowerPoint</Application>
  <PresentationFormat>A3 Paper (297x420 mm)</PresentationFormat>
  <Paragraphs>334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Knowsley 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Breen</dc:creator>
  <cp:lastModifiedBy>Alan Breen</cp:lastModifiedBy>
  <cp:revision>40</cp:revision>
  <cp:lastPrinted>2022-09-05T13:14:37Z</cp:lastPrinted>
  <dcterms:created xsi:type="dcterms:W3CDTF">2020-09-08T14:54:33Z</dcterms:created>
  <dcterms:modified xsi:type="dcterms:W3CDTF">2022-10-04T13:46:12Z</dcterms:modified>
</cp:coreProperties>
</file>