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47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869" autoAdjust="0"/>
    <p:restoredTop sz="94660"/>
  </p:normalViewPr>
  <p:slideViewPr>
    <p:cSldViewPr snapToGrid="0">
      <p:cViewPr>
        <p:scale>
          <a:sx n="60" d="100"/>
          <a:sy n="60" d="100"/>
        </p:scale>
        <p:origin x="2574" y="-4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1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26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4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7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26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97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4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9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97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1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16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68BC-0D2D-473B-99B1-A4C0B45E9E26}" type="datetimeFigureOut">
              <a:rPr lang="en-GB" smtClean="0"/>
              <a:t>05/06/2021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47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084"/>
            <a:ext cx="6858000" cy="990808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232936" y="86229"/>
            <a:ext cx="6464047" cy="87087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smtClean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Geography </a:t>
            </a: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Unit: Our Changing World</a:t>
            </a:r>
          </a:p>
          <a:p>
            <a:pPr algn="ctr"/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 Rivers and Coasts</a:t>
            </a:r>
            <a:endParaRPr lang="en-GB" sz="1600" dirty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8971" y="9278864"/>
            <a:ext cx="4088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36" y="5253092"/>
            <a:ext cx="3362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u="sng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9334" y="9022401"/>
            <a:ext cx="3021562" cy="70031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800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36" y="9057425"/>
            <a:ext cx="299315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Prior Learning</a:t>
            </a:r>
          </a:p>
          <a:p>
            <a:pPr algn="ctr"/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GB" sz="1100" b="1" u="sng" dirty="0" smtClean="0">
                <a:solidFill>
                  <a:schemeClr val="bg1">
                    <a:lumMod val="50000"/>
                  </a:schemeClr>
                </a:solidFill>
              </a:rPr>
              <a:t>Year 4 </a:t>
            </a:r>
          </a:p>
          <a:p>
            <a:pPr algn="ctr"/>
            <a:r>
              <a:rPr lang="en-GB" sz="1100" b="1" dirty="0" smtClean="0">
                <a:solidFill>
                  <a:schemeClr val="bg1">
                    <a:lumMod val="50000"/>
                  </a:schemeClr>
                </a:solidFill>
              </a:rPr>
              <a:t>Water, Water (The water cycle and Rivers</a:t>
            </a:r>
            <a:r>
              <a:rPr lang="en-GB" sz="12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GB" sz="1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n-GB" sz="1200" b="1" dirty="0" smtClean="0"/>
          </a:p>
          <a:p>
            <a:pPr algn="ctr"/>
            <a:r>
              <a:rPr lang="en-GB" sz="1200" b="1" dirty="0" smtClean="0"/>
              <a:t>                                    </a:t>
            </a:r>
            <a:endParaRPr lang="en-GB" sz="1200" b="1" u="sng" dirty="0" smtClean="0"/>
          </a:p>
          <a:p>
            <a:endParaRPr lang="en-GB" sz="1000" u="sng" dirty="0" smtClean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5835" y="320944"/>
            <a:ext cx="6896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Year </a:t>
            </a: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6</a:t>
            </a:r>
            <a:endParaRPr lang="en-GB" sz="1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231747"/>
              </p:ext>
            </p:extLst>
          </p:nvPr>
        </p:nvGraphicFramePr>
        <p:xfrm>
          <a:off x="50560" y="1070263"/>
          <a:ext cx="3501058" cy="2303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1058"/>
              </a:tblGrid>
              <a:tr h="2303296">
                <a:tc>
                  <a:txBody>
                    <a:bodyPr/>
                    <a:lstStyle/>
                    <a:p>
                      <a:r>
                        <a:rPr lang="en-GB" sz="1200" b="0" u="sng" dirty="0" smtClean="0">
                          <a:solidFill>
                            <a:schemeClr val="bg1"/>
                          </a:solidFill>
                          <a:latin typeface="Showcard Gothic" panose="04020904020102020604" pitchFamily="82" charset="0"/>
                        </a:rPr>
                        <a:t>Core Learning of this unit</a:t>
                      </a:r>
                      <a:r>
                        <a:rPr lang="en-GB" sz="1200" b="0" u="sng" dirty="0" smtClean="0">
                          <a:solidFill>
                            <a:schemeClr val="bg1"/>
                          </a:solidFill>
                          <a:latin typeface="Showcard Gothic" panose="04020904020102020604" pitchFamily="82" charset="0"/>
                        </a:rPr>
                        <a:t>:</a:t>
                      </a:r>
                    </a:p>
                    <a:p>
                      <a:endParaRPr lang="en-GB" sz="1200" dirty="0" smtClean="0"/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1"/>
                          </a:solidFill>
                        </a:rPr>
                        <a:t>Locate</a:t>
                      </a:r>
                      <a:r>
                        <a:rPr lang="en-GB" sz="11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bg1"/>
                          </a:solidFill>
                        </a:rPr>
                        <a:t>geographical regions and their identifying human and physical characteristics, key topographical features (coasts and rivers), and land-use patterns; and understand how some of these aspects have changed over time.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1"/>
                          </a:solidFill>
                        </a:rPr>
                        <a:t>Use maps, atlases, globes and digital/computer mapping to locate countries and describe features studied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bg1"/>
                          </a:solidFill>
                        </a:rPr>
                        <a:t>Use fieldwork to observe, measure, record and present the human and physical features in the local area.</a:t>
                      </a:r>
                      <a:endParaRPr lang="en-GB" sz="1100" b="0" u="sng" dirty="0" smtClean="0">
                        <a:solidFill>
                          <a:schemeClr val="bg1"/>
                        </a:solidFill>
                        <a:latin typeface="Showcard Gothic" panose="04020904020102020604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345835" y="120135"/>
            <a:ext cx="9172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Summer 2</a:t>
            </a:r>
            <a:endParaRPr lang="en-GB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931" y="120135"/>
            <a:ext cx="744052" cy="512434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317332"/>
              </p:ext>
            </p:extLst>
          </p:nvPr>
        </p:nvGraphicFramePr>
        <p:xfrm>
          <a:off x="3602178" y="1090243"/>
          <a:ext cx="3168812" cy="63469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5692"/>
                <a:gridCol w="2103120"/>
              </a:tblGrid>
              <a:tr h="34410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Showcard Gothic" panose="04020904020102020604" pitchFamily="82" charset="0"/>
                        </a:rPr>
                        <a:t>Vocabulary</a:t>
                      </a:r>
                      <a:endParaRPr lang="en-GB" sz="1000" b="1" dirty="0">
                        <a:latin typeface="Showcard Gothic" panose="04020904020102020604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latin typeface="Showcard Gothic" panose="04020904020102020604" pitchFamily="82" charset="0"/>
                        </a:rPr>
                        <a:t>Definition</a:t>
                      </a:r>
                      <a:endParaRPr lang="en-GB" sz="1000" b="1" dirty="0">
                        <a:latin typeface="Showcard Gothic" panose="04020904020102020604" pitchFamily="82" charset="0"/>
                      </a:endParaRPr>
                    </a:p>
                  </a:txBody>
                  <a:tcPr/>
                </a:tc>
              </a:tr>
              <a:tr h="336241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Source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point at which a river starts.</a:t>
                      </a:r>
                    </a:p>
                  </a:txBody>
                  <a:tcPr/>
                </a:tc>
              </a:tr>
              <a:tr h="429724"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Tributaries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streams that join the larger river.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447353"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Erosion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wearing away of rock along the coastline.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450376"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Deposition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 is ‘dropped’ or deposited.</a:t>
                      </a:r>
                    </a:p>
                  </a:txBody>
                  <a:tcPr/>
                </a:tc>
              </a:tr>
              <a:tr h="361018"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Meander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natural bend in a river.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767364"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Oxbow lake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section of a meander that becomes isolated from the main river channel and eventually dries out. </a:t>
                      </a:r>
                    </a:p>
                  </a:txBody>
                  <a:tcPr/>
                </a:tc>
              </a:tr>
              <a:tr h="305997"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Mouth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point where the river ends.</a:t>
                      </a:r>
                    </a:p>
                  </a:txBody>
                  <a:tcPr/>
                </a:tc>
              </a:tr>
              <a:tr h="59854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Headland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part of the coastline that juts out into the sea and usually ends in a cliff.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510559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Landslide</a:t>
                      </a:r>
                      <a:r>
                        <a:rPr lang="en-GB" sz="1100" b="1" baseline="0" dirty="0" smtClean="0">
                          <a:latin typeface="+mn-lt"/>
                        </a:rPr>
                        <a:t>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downward sliding of a large mass of earth and rock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76736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Longshore drift </a:t>
                      </a:r>
                      <a:endParaRPr lang="en-GB" sz="11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process whereby beach material is gradually shifted along a beach by waves meeting the shore at an oblique angle.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</a:tr>
              <a:tr h="59854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Stacks</a:t>
                      </a:r>
                      <a:r>
                        <a:rPr lang="en-GB" sz="1100" b="1" baseline="0" dirty="0" smtClean="0">
                          <a:latin typeface="+mn-lt"/>
                        </a:rPr>
                        <a:t> </a:t>
                      </a:r>
                      <a:endParaRPr lang="en-GB" sz="11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detached pillar of rock on a sea coast separated from the mainland by erosion.</a:t>
                      </a:r>
                      <a:endParaRPr lang="en-GB" sz="1100" baseline="0" dirty="0" smtClean="0">
                        <a:latin typeface="+mn-lt"/>
                      </a:endParaRPr>
                    </a:p>
                  </a:txBody>
                  <a:tcPr/>
                </a:tc>
              </a:tr>
              <a:tr h="429724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 smtClean="0">
                          <a:latin typeface="+mn-lt"/>
                        </a:rPr>
                        <a:t>Arches </a:t>
                      </a:r>
                      <a:endParaRPr lang="en-GB" sz="11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coastal feature formed when waves erode through a headland.</a:t>
                      </a:r>
                      <a:endParaRPr lang="en-GB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3807" y="7734863"/>
            <a:ext cx="3222942" cy="19073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753" y="3408583"/>
            <a:ext cx="3133725" cy="255192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93074" y="5924970"/>
            <a:ext cx="3309085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solidFill>
                  <a:schemeClr val="bg1"/>
                </a:solidFill>
                <a:latin typeface="Showcard Gothic" panose="04020904020102020604" pitchFamily="82" charset="0"/>
              </a:rPr>
              <a:t>Key </a:t>
            </a:r>
            <a:r>
              <a:rPr lang="en-GB" sz="1200" u="sng" dirty="0" smtClean="0">
                <a:solidFill>
                  <a:schemeClr val="bg1"/>
                </a:solidFill>
                <a:latin typeface="Showcard Gothic" panose="04020904020102020604" pitchFamily="82" charset="0"/>
              </a:rPr>
              <a:t>Facts</a:t>
            </a:r>
          </a:p>
          <a:p>
            <a:endParaRPr lang="en-GB" sz="1000" b="1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The longest river in the world is the River Nile (6,695 km </a:t>
            </a:r>
            <a:r>
              <a:rPr lang="en-GB" sz="1100" dirty="0" smtClean="0">
                <a:solidFill>
                  <a:schemeClr val="bg1"/>
                </a:solidFill>
              </a:rPr>
              <a:t>long)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The </a:t>
            </a:r>
            <a:r>
              <a:rPr lang="en-GB" sz="1100" dirty="0">
                <a:solidFill>
                  <a:schemeClr val="bg1"/>
                </a:solidFill>
              </a:rPr>
              <a:t>longest river in the United Kingdom is the River Severn (354 km </a:t>
            </a:r>
            <a:r>
              <a:rPr lang="en-GB" sz="1100" dirty="0" smtClean="0">
                <a:solidFill>
                  <a:schemeClr val="bg1"/>
                </a:solidFill>
              </a:rPr>
              <a:t>long)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The</a:t>
            </a:r>
            <a:r>
              <a:rPr lang="en-GB" sz="1100" dirty="0">
                <a:solidFill>
                  <a:schemeClr val="bg1"/>
                </a:solidFill>
              </a:rPr>
              <a:t> </a:t>
            </a:r>
            <a:r>
              <a:rPr lang="en-GB" sz="1100" b="1" dirty="0">
                <a:solidFill>
                  <a:schemeClr val="bg1"/>
                </a:solidFill>
              </a:rPr>
              <a:t>coast</a:t>
            </a:r>
            <a:r>
              <a:rPr lang="en-GB" sz="1100" dirty="0">
                <a:solidFill>
                  <a:schemeClr val="bg1"/>
                </a:solidFill>
              </a:rPr>
              <a:t> is </a:t>
            </a:r>
            <a:r>
              <a:rPr lang="en-GB" sz="1100" dirty="0" smtClean="0">
                <a:solidFill>
                  <a:schemeClr val="bg1"/>
                </a:solidFill>
              </a:rPr>
              <a:t>where land meets the sea.</a:t>
            </a:r>
            <a:endParaRPr lang="en-GB" sz="1100" b="1" u="sng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Coastal </a:t>
            </a:r>
            <a:r>
              <a:rPr lang="en-GB" sz="1100" dirty="0">
                <a:solidFill>
                  <a:schemeClr val="bg1"/>
                </a:solidFill>
              </a:rPr>
              <a:t>erosion is the loss or displacement of land, or the long-term removal of sediment and rocks along the coastline due to the action of waves, </a:t>
            </a:r>
            <a:r>
              <a:rPr lang="en-GB" sz="1100" dirty="0" smtClean="0">
                <a:solidFill>
                  <a:schemeClr val="bg1"/>
                </a:solidFill>
              </a:rPr>
              <a:t>currents and tides.</a:t>
            </a:r>
            <a:endParaRPr lang="en-GB" sz="11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Waves erode softer rock on the coast into bays, leaving headlands of harder rock protruding into the sea. </a:t>
            </a:r>
            <a:endParaRPr lang="en-GB" sz="11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Human features can contribute to erosion on the coast. Buildings on cliff tops can increase the instability of cliffs, resulting in </a:t>
            </a:r>
            <a:r>
              <a:rPr lang="en-GB" sz="1100" dirty="0" smtClean="0">
                <a:solidFill>
                  <a:schemeClr val="bg1"/>
                </a:solidFill>
              </a:rPr>
              <a:t>landslips. </a:t>
            </a:r>
            <a:endParaRPr lang="en-GB" sz="1100" b="1" u="sng" dirty="0">
              <a:solidFill>
                <a:schemeClr val="bg1"/>
              </a:solidFill>
            </a:endParaRPr>
          </a:p>
          <a:p>
            <a:endParaRPr lang="en-GB" sz="1000" b="1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GB" sz="1000" b="1" u="sng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GB" sz="1000" b="1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GB" sz="1000" b="1" u="sng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en-GB" sz="1000" b="1" u="sng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35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2341</TotalTime>
  <Words>299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Showcard Gothic</vt:lpstr>
      <vt:lpstr>Office Theme</vt:lpstr>
      <vt:lpstr>PowerPoint Presentation</vt:lpstr>
    </vt:vector>
  </TitlesOfParts>
  <Company>Knowsley 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84</cp:revision>
  <cp:lastPrinted>2021-02-18T13:44:07Z</cp:lastPrinted>
  <dcterms:created xsi:type="dcterms:W3CDTF">2019-12-05T16:15:39Z</dcterms:created>
  <dcterms:modified xsi:type="dcterms:W3CDTF">2021-06-05T19:28:37Z</dcterms:modified>
</cp:coreProperties>
</file>