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4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69" autoAdjust="0"/>
    <p:restoredTop sz="94660"/>
  </p:normalViewPr>
  <p:slideViewPr>
    <p:cSldViewPr snapToGrid="0">
      <p:cViewPr>
        <p:scale>
          <a:sx n="40" d="100"/>
          <a:sy n="40" d="100"/>
        </p:scale>
        <p:origin x="3000" y="4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26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4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7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68BC-0D2D-473B-99B1-A4C0B45E9E26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7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A347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32936" y="86229"/>
            <a:ext cx="6464047" cy="9446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smtClean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Light and Shadow 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Science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Unit: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How we See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8971" y="9278864"/>
            <a:ext cx="408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3796" y="6749737"/>
            <a:ext cx="2147003" cy="8748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54" y="6899504"/>
            <a:ext cx="308157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Prior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Learning</a:t>
            </a:r>
            <a:endParaRPr lang="en-GB" sz="1200" b="1" dirty="0" smtClean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GB" sz="1200" b="1" dirty="0" smtClean="0"/>
              <a:t>    </a:t>
            </a:r>
            <a:r>
              <a:rPr lang="en-GB" sz="1200" b="1" u="sng" dirty="0" smtClean="0"/>
              <a:t> Year </a:t>
            </a:r>
            <a:r>
              <a:rPr lang="en-GB" sz="1200" b="1" u="sng" dirty="0"/>
              <a:t>3</a:t>
            </a:r>
            <a:r>
              <a:rPr lang="en-GB" sz="1200" b="1" u="sng" dirty="0" smtClean="0"/>
              <a:t> </a:t>
            </a:r>
            <a:r>
              <a:rPr lang="en-GB" sz="1200" b="1" dirty="0" smtClean="0"/>
              <a:t> </a:t>
            </a:r>
          </a:p>
          <a:p>
            <a:pPr algn="ctr"/>
            <a:r>
              <a:rPr lang="en-GB" sz="1200" b="1" dirty="0" smtClean="0"/>
              <a:t>Light and Shadow</a:t>
            </a:r>
            <a:endParaRPr lang="en-GB" sz="1200" b="1" dirty="0" smtClean="0"/>
          </a:p>
          <a:p>
            <a:pPr algn="ctr"/>
            <a:r>
              <a:rPr lang="en-GB" sz="1200" b="1" dirty="0" smtClean="0"/>
              <a:t>                                      </a:t>
            </a:r>
            <a:endParaRPr lang="en-GB" sz="1200" b="1" u="sng" dirty="0" smtClean="0"/>
          </a:p>
          <a:p>
            <a:endParaRPr lang="en-GB" sz="1000" u="sng" dirty="0" smtClean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835" y="320944"/>
            <a:ext cx="68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Year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6</a:t>
            </a:r>
            <a:endParaRPr lang="en-GB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36844"/>
              </p:ext>
            </p:extLst>
          </p:nvPr>
        </p:nvGraphicFramePr>
        <p:xfrm>
          <a:off x="119347" y="1130895"/>
          <a:ext cx="3144693" cy="338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4693"/>
              </a:tblGrid>
              <a:tr h="2286073">
                <a:tc>
                  <a:txBody>
                    <a:bodyPr/>
                    <a:lstStyle/>
                    <a:p>
                      <a:r>
                        <a:rPr lang="en-GB" sz="1200" b="0" u="sng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howcard Gothic" panose="04020904020102020604" pitchFamily="82" charset="0"/>
                        </a:rPr>
                        <a:t>Core Learning of this unit:</a:t>
                      </a:r>
                    </a:p>
                    <a:p>
                      <a:endParaRPr lang="en-GB" sz="1200" u="sng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light appears to travel in straight lines.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idea that light travels in straight lines to explain that objects are seen because they give out or reflect light into the eye.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that we see things because the light that travels from light sources to our eyes or from light sources to objects and then to our eyes.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idea that light travels in straight lines to explain why shadows have the same shape as the objects that cast them.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45835" y="120135"/>
            <a:ext cx="9476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Autumn 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2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964" y="335733"/>
            <a:ext cx="814799" cy="51243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0577"/>
              </p:ext>
            </p:extLst>
          </p:nvPr>
        </p:nvGraphicFramePr>
        <p:xfrm>
          <a:off x="3239378" y="1219648"/>
          <a:ext cx="3394385" cy="63726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2371"/>
                <a:gridCol w="2362014"/>
              </a:tblGrid>
              <a:tr h="2630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Vocabulary</a:t>
                      </a:r>
                      <a:endParaRPr lang="en-GB" sz="1200" b="1" dirty="0">
                        <a:latin typeface="Letter-join 1" pitchFamily="50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Definition</a:t>
                      </a:r>
                      <a:endParaRPr lang="en-GB" sz="1200" b="1" dirty="0">
                        <a:latin typeface="Letter-join 1" pitchFamily="50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630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Cornea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outer clear covering over the eye. </a:t>
                      </a:r>
                    </a:p>
                  </a:txBody>
                  <a:tcPr/>
                </a:tc>
              </a:tr>
              <a:tr h="2630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Iris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coloured part of the eye. </a:t>
                      </a:r>
                    </a:p>
                  </a:txBody>
                  <a:tcPr/>
                </a:tc>
              </a:tr>
              <a:tr h="40919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Pupil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black hole in the centre of the iris that lets light into the eye. </a:t>
                      </a:r>
                    </a:p>
                  </a:txBody>
                  <a:tcPr/>
                </a:tc>
              </a:tr>
              <a:tr h="40919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Retina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light-sensitive inner lining at the back of the eye. </a:t>
                      </a:r>
                    </a:p>
                  </a:txBody>
                  <a:tcPr/>
                </a:tc>
              </a:tr>
              <a:tr h="40919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Lens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part of the eye that focuses the light. </a:t>
                      </a:r>
                    </a:p>
                  </a:txBody>
                  <a:tcPr/>
                </a:tc>
              </a:tr>
              <a:tr h="569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Optic</a:t>
                      </a:r>
                      <a:r>
                        <a:rPr lang="en-GB" sz="1200" b="1" baseline="0" dirty="0" smtClean="0">
                          <a:latin typeface="+mn-lt"/>
                        </a:rPr>
                        <a:t> Nerve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takes signals from the retina and carries them all the way to the back of the brain. </a:t>
                      </a:r>
                    </a:p>
                  </a:txBody>
                  <a:tcPr/>
                </a:tc>
              </a:tr>
              <a:tr h="40919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Light Source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natural (</a:t>
                      </a:r>
                      <a:r>
                        <a:rPr lang="en-GB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sun) or artificial (</a:t>
                      </a:r>
                      <a:r>
                        <a:rPr lang="en-GB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light bulb) provider of light. </a:t>
                      </a:r>
                    </a:p>
                  </a:txBody>
                  <a:tcPr/>
                </a:tc>
              </a:tr>
              <a:tr h="569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Reflection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throwing back by a body or surface of light, heat or sound without absorbing it. </a:t>
                      </a:r>
                    </a:p>
                  </a:txBody>
                  <a:tcPr/>
                </a:tc>
              </a:tr>
              <a:tr h="569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Shadow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dark area or shape produced by a body coming between rays of light and a surface. </a:t>
                      </a:r>
                    </a:p>
                  </a:txBody>
                  <a:tcPr/>
                </a:tc>
              </a:tr>
              <a:tr h="2630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Transparent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allowing light to pass through.</a:t>
                      </a:r>
                    </a:p>
                  </a:txBody>
                  <a:tcPr/>
                </a:tc>
              </a:tr>
              <a:tr h="33967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Translucent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partly allowing light to pass through </a:t>
                      </a:r>
                    </a:p>
                  </a:txBody>
                  <a:tcPr/>
                </a:tc>
              </a:tr>
              <a:tr h="40919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Opaque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allowing light to pass through. </a:t>
                      </a:r>
                    </a:p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1019014"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Periscope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apparatus consisting of a tube  attached to a set of mirrors or prisms through which an observer can see things that are otherwise out of sight.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1" y="7739371"/>
            <a:ext cx="3983420" cy="2000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154" y="4806145"/>
            <a:ext cx="2162175" cy="1828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8154" y="4455112"/>
            <a:ext cx="2354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Working Scientifically</a:t>
            </a:r>
            <a:endParaRPr lang="en-GB" sz="1200" u="sng" dirty="0">
              <a:solidFill>
                <a:schemeClr val="tx1">
                  <a:lumMod val="50000"/>
                  <a:lumOff val="50000"/>
                </a:schemeClr>
              </a:solidFill>
              <a:latin typeface="Showcard Gothic" panose="04020904020102020604" pitchFamily="8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4019" y="7750609"/>
            <a:ext cx="2587267" cy="198447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015335" y="9309642"/>
            <a:ext cx="92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2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The Eye</a:t>
            </a:r>
            <a:endParaRPr lang="en-GB" sz="1200" u="sng" dirty="0">
              <a:solidFill>
                <a:schemeClr val="tx1">
                  <a:lumMod val="50000"/>
                  <a:lumOff val="5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88971" y="7685226"/>
            <a:ext cx="155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2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How we See</a:t>
            </a:r>
            <a:endParaRPr lang="en-GB" sz="1200" u="sng" dirty="0">
              <a:solidFill>
                <a:schemeClr val="tx1">
                  <a:lumMod val="50000"/>
                  <a:lumOff val="50000"/>
                </a:schemeClr>
              </a:solidFill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3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1108</TotalTime>
  <Words>313</Words>
  <Application>Microsoft Office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Letter-join 1</vt:lpstr>
      <vt:lpstr>Showcard Gothic</vt:lpstr>
      <vt:lpstr>Office Theme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47</cp:revision>
  <cp:lastPrinted>2020-11-22T18:02:21Z</cp:lastPrinted>
  <dcterms:created xsi:type="dcterms:W3CDTF">2019-12-05T16:15:39Z</dcterms:created>
  <dcterms:modified xsi:type="dcterms:W3CDTF">2020-11-22T18:03:07Z</dcterms:modified>
</cp:coreProperties>
</file>