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9" autoAdjust="0"/>
    <p:restoredTop sz="94660"/>
  </p:normalViewPr>
  <p:slideViewPr>
    <p:cSldViewPr snapToGrid="0">
      <p:cViewPr>
        <p:scale>
          <a:sx n="60" d="100"/>
          <a:sy n="60" d="100"/>
        </p:scale>
        <p:origin x="257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68BC-0D2D-473B-99B1-A4C0B45E9E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80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32936" y="86229"/>
            <a:ext cx="6464047" cy="9446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Geography Unit: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Mountains and Volcanoes 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8971" y="9278864"/>
            <a:ext cx="408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958" y="3988417"/>
            <a:ext cx="33627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solidFill>
                  <a:schemeClr val="bg1"/>
                </a:solidFill>
                <a:latin typeface="Showcard Gothic" panose="04020904020102020604" pitchFamily="82" charset="0"/>
              </a:rPr>
              <a:t>Key </a:t>
            </a:r>
            <a:r>
              <a:rPr lang="en-GB" sz="1200" u="sng" dirty="0" smtClean="0">
                <a:solidFill>
                  <a:schemeClr val="bg1"/>
                </a:solidFill>
                <a:latin typeface="Showcard Gothic" panose="04020904020102020604" pitchFamily="82" charset="0"/>
              </a:rPr>
              <a:t>Facts</a:t>
            </a:r>
            <a:endParaRPr lang="en-GB" sz="1200" u="sng" dirty="0" smtClean="0">
              <a:solidFill>
                <a:schemeClr val="bg1"/>
              </a:solidFill>
              <a:latin typeface="Showcard Gothic" panose="04020904020102020604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Mountains are found in every continent of the world, even </a:t>
            </a:r>
            <a:r>
              <a:rPr lang="en-GB" sz="1200" dirty="0" smtClean="0">
                <a:solidFill>
                  <a:schemeClr val="bg1"/>
                </a:solidFill>
              </a:rPr>
              <a:t>Antarctica, over </a:t>
            </a:r>
            <a:r>
              <a:rPr lang="en-GB" sz="1200" dirty="0">
                <a:solidFill>
                  <a:schemeClr val="bg1"/>
                </a:solidFill>
              </a:rPr>
              <a:t>millions of </a:t>
            </a:r>
            <a:r>
              <a:rPr lang="en-GB" sz="1200" dirty="0" smtClean="0">
                <a:solidFill>
                  <a:schemeClr val="bg1"/>
                </a:solidFill>
              </a:rPr>
              <a:t>years.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Some mountains are isolated features but most are found in mountain </a:t>
            </a:r>
            <a:r>
              <a:rPr lang="en-GB" sz="1200" dirty="0" smtClean="0">
                <a:solidFill>
                  <a:schemeClr val="bg1"/>
                </a:solidFill>
              </a:rPr>
              <a:t>ranges such </a:t>
            </a:r>
            <a:r>
              <a:rPr lang="en-GB" sz="1200" dirty="0">
                <a:solidFill>
                  <a:schemeClr val="bg1"/>
                </a:solidFill>
              </a:rPr>
              <a:t>as the Himalayas, the Alps, the Rockies and the Urals</a:t>
            </a:r>
            <a:r>
              <a:rPr lang="en-GB" sz="1200" dirty="0" smtClean="0">
                <a:solidFill>
                  <a:schemeClr val="bg1"/>
                </a:solidFill>
              </a:rPr>
              <a:t>.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Volcanoes are mountains. They differ from other mountains in being formed by </a:t>
            </a:r>
            <a:r>
              <a:rPr lang="en-GB" sz="1200" dirty="0" smtClean="0">
                <a:solidFill>
                  <a:schemeClr val="bg1"/>
                </a:solidFill>
              </a:rPr>
              <a:t> ash</a:t>
            </a:r>
            <a:r>
              <a:rPr lang="en-GB" sz="1200" dirty="0">
                <a:solidFill>
                  <a:schemeClr val="bg1"/>
                </a:solidFill>
              </a:rPr>
              <a:t>, lavas, or volcanic ‘bombs’ thrown out of the mouth of </a:t>
            </a:r>
            <a:r>
              <a:rPr lang="en-GB" sz="1200" dirty="0" smtClean="0">
                <a:solidFill>
                  <a:schemeClr val="bg1"/>
                </a:solidFill>
              </a:rPr>
              <a:t>the volcano.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Mountains </a:t>
            </a:r>
            <a:r>
              <a:rPr lang="en-GB" sz="1200" dirty="0">
                <a:solidFill>
                  <a:schemeClr val="bg1"/>
                </a:solidFill>
              </a:rPr>
              <a:t>are important economically: mining, quarrying, timber and tourism provide a living for local people</a:t>
            </a:r>
            <a:r>
              <a:rPr lang="en-GB" sz="1200" dirty="0" smtClean="0">
                <a:solidFill>
                  <a:schemeClr val="bg1"/>
                </a:solidFill>
              </a:rPr>
              <a:t>.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Mountains are constantly being eroded by a variety of processes including weathering by ice, snow, rain and wind.</a:t>
            </a:r>
          </a:p>
          <a:p>
            <a:endParaRPr lang="en-GB" sz="12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08245" y="7747001"/>
            <a:ext cx="2337867" cy="10156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2495" y="7799949"/>
            <a:ext cx="22093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Prior </a:t>
            </a:r>
            <a:r>
              <a:rPr lang="en-GB" sz="1200" u="sng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Learning</a:t>
            </a:r>
            <a:endParaRPr lang="en-GB" sz="1200" u="sng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GB" sz="1200" b="1" u="sng" dirty="0" smtClean="0">
                <a:solidFill>
                  <a:schemeClr val="bg1">
                    <a:lumMod val="50000"/>
                  </a:schemeClr>
                </a:solidFill>
              </a:rPr>
              <a:t>Year </a:t>
            </a:r>
            <a:r>
              <a:rPr lang="en-GB" sz="1200" b="1" u="sng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en-GB" sz="12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 Rock and Roll</a:t>
            </a:r>
          </a:p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Earthquakes and Volcanoes                      </a:t>
            </a:r>
            <a:r>
              <a:rPr lang="en-GB" sz="1200" b="1" u="sng" dirty="0" smtClean="0"/>
              <a:t> </a:t>
            </a:r>
            <a:r>
              <a:rPr lang="en-GB" sz="1200" b="1" dirty="0" smtClean="0"/>
              <a:t>   </a:t>
            </a:r>
            <a:endParaRPr lang="en-GB" sz="1200" b="1" dirty="0" smtClean="0"/>
          </a:p>
          <a:p>
            <a:pPr algn="ctr"/>
            <a:r>
              <a:rPr lang="en-GB" sz="1200" b="1" dirty="0" smtClean="0"/>
              <a:t>                                    </a:t>
            </a:r>
            <a:endParaRPr lang="en-GB" sz="1200" b="1" u="sng" dirty="0" smtClean="0"/>
          </a:p>
          <a:p>
            <a:endParaRPr lang="en-GB" sz="1000" u="sng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835" y="320944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6</a:t>
            </a:r>
            <a:endParaRPr lang="en-GB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47705"/>
              </p:ext>
            </p:extLst>
          </p:nvPr>
        </p:nvGraphicFramePr>
        <p:xfrm>
          <a:off x="102066" y="1267807"/>
          <a:ext cx="3432872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2872"/>
              </a:tblGrid>
              <a:tr h="2575775">
                <a:tc>
                  <a:txBody>
                    <a:bodyPr/>
                    <a:lstStyle/>
                    <a:p>
                      <a:r>
                        <a:rPr lang="en-GB" sz="1200" b="0" u="sng" dirty="0" smtClean="0">
                          <a:solidFill>
                            <a:schemeClr val="bg1"/>
                          </a:solidFill>
                          <a:latin typeface="Showcard Gothic" panose="04020904020102020604" pitchFamily="82" charset="0"/>
                        </a:rPr>
                        <a:t>Core Learning of this </a:t>
                      </a:r>
                      <a:r>
                        <a:rPr lang="en-GB" sz="1200" b="0" u="sng" dirty="0" smtClean="0">
                          <a:solidFill>
                            <a:schemeClr val="bg1"/>
                          </a:solidFill>
                          <a:latin typeface="Showcard Gothic" panose="04020904020102020604" pitchFamily="82" charset="0"/>
                        </a:rPr>
                        <a:t>unit: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Locational knowledge -name and locate the world’s mountains, volcanoes and earthquakes, concentrating on their key human and physical characteristics.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knowledge -understanding geographical similarities and differences between the UK, Europe and North and South America.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geography -describe and understand key aspects of mountains volcanoes and earthquakes.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geography-describe and understand key aspects of types of settlement and land use.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Geographical skills and fieldwork-</a:t>
                      </a:r>
                      <a:r>
                        <a:rPr lang="en-GB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maps and digital/computer mapping to locate countries and describe features studied.</a:t>
                      </a:r>
                      <a:endParaRPr lang="en-GB" sz="12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45835" y="120135"/>
            <a:ext cx="8242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Spring 1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931" y="120135"/>
            <a:ext cx="744052" cy="51243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5220"/>
              </p:ext>
            </p:extLst>
          </p:nvPr>
        </p:nvGraphicFramePr>
        <p:xfrm>
          <a:off x="3452701" y="1224245"/>
          <a:ext cx="3308914" cy="62281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4325"/>
                <a:gridCol w="2284589"/>
              </a:tblGrid>
              <a:tr h="3417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Showcard Gothic" panose="04020904020102020604" pitchFamily="82" charset="0"/>
                        </a:rPr>
                        <a:t>Vocabulary</a:t>
                      </a:r>
                      <a:endParaRPr lang="en-GB" sz="1000" b="1" dirty="0">
                        <a:latin typeface="Showcard Gothic" panose="04020904020102020604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Showcard Gothic" panose="04020904020102020604" pitchFamily="82" charset="0"/>
                        </a:rPr>
                        <a:t>Definition</a:t>
                      </a:r>
                      <a:endParaRPr lang="en-GB" sz="1000" b="1" dirty="0">
                        <a:latin typeface="Showcard Gothic" panose="04020904020102020604" pitchFamily="82" charset="0"/>
                      </a:endParaRPr>
                    </a:p>
                  </a:txBody>
                  <a:tcPr/>
                </a:tc>
              </a:tr>
              <a:tr h="33389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Altitude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+mn-lt"/>
                        </a:rPr>
                        <a:t>The</a:t>
                      </a:r>
                      <a:r>
                        <a:rPr lang="en-GB" sz="1100" baseline="0" dirty="0" smtClean="0">
                          <a:latin typeface="+mn-lt"/>
                        </a:rPr>
                        <a:t> d</a:t>
                      </a:r>
                      <a:r>
                        <a:rPr lang="en-GB" sz="1100" dirty="0" smtClean="0">
                          <a:latin typeface="+mn-lt"/>
                        </a:rPr>
                        <a:t>istance above sea level.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41823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Avalanche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+mn-lt"/>
                        </a:rPr>
                        <a:t>A mass of snow, rock, ice and soil that tumbles down a mountain.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33389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Summit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+mn-lt"/>
                        </a:rPr>
                        <a:t>The highest point of a mountain. 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58254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Fold 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Mountains</a:t>
                      </a:r>
                      <a:r>
                        <a:rPr lang="en-GB" sz="1100" baseline="0" dirty="0" smtClean="0">
                          <a:latin typeface="+mn-lt"/>
                        </a:rPr>
                        <a:t> that are formed where two or more of the earths tectonic plates are pushed together 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74684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Fault-block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These mountains are formed when faults or cracks in the earths crust force materials or blocks of rock up and others down. 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74684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Dome 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+mn-lt"/>
                        </a:rPr>
                        <a:t>Mountains created as a result of a great amount of melted rock (magma) pushing its way up under the earths crust</a:t>
                      </a:r>
                      <a:r>
                        <a:rPr lang="en-GB" sz="1100" b="0" baseline="0" dirty="0" smtClean="0">
                          <a:latin typeface="+mn-lt"/>
                        </a:rPr>
                        <a:t> w</a:t>
                      </a:r>
                      <a:r>
                        <a:rPr lang="en-GB" sz="1100" b="0" dirty="0" smtClean="0">
                          <a:latin typeface="+mn-lt"/>
                        </a:rPr>
                        <a:t>ithout erupting. </a:t>
                      </a:r>
                      <a:endParaRPr lang="en-GB" sz="1100" b="0" dirty="0">
                        <a:latin typeface="+mn-lt"/>
                      </a:endParaRPr>
                    </a:p>
                  </a:txBody>
                  <a:tcPr/>
                </a:tc>
              </a:tr>
              <a:tr h="62735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Crevasse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deep open crack in the terrain, especially one in a mountain or glacier.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25392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Range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series of mountains</a:t>
                      </a:r>
                      <a:r>
                        <a:rPr lang="en-GB" sz="1100" baseline="0" dirty="0" smtClean="0"/>
                        <a:t> close together.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50699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Tectonic  plates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Pieces of the</a:t>
                      </a:r>
                      <a:r>
                        <a:rPr lang="en-GB" sz="1100" baseline="0" dirty="0" smtClean="0">
                          <a:latin typeface="+mn-lt"/>
                        </a:rPr>
                        <a:t> rocky outer layer of the Earth known as the crust. 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4228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Contour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Lines found on maps that show high or low areas of land. 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4228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Ridge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+mn-lt"/>
                        </a:rPr>
                        <a:t>The</a:t>
                      </a:r>
                      <a:r>
                        <a:rPr lang="en-GB" sz="1100" baseline="0" dirty="0" smtClean="0">
                          <a:latin typeface="+mn-lt"/>
                        </a:rPr>
                        <a:t> edge formed where the two sloping sides of the mountain meet.</a:t>
                      </a:r>
                    </a:p>
                  </a:txBody>
                  <a:tcPr/>
                </a:tc>
              </a:tr>
              <a:tr h="4228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Ravine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deep, narrow gorge with steep sides.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71" y="9047610"/>
            <a:ext cx="1066800" cy="838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411" y="9060350"/>
            <a:ext cx="1685925" cy="8096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0509" y="9065112"/>
            <a:ext cx="1409700" cy="800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8067" y="9057918"/>
            <a:ext cx="1362075" cy="80486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8260" y="8807968"/>
            <a:ext cx="1174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Fold Mountains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6923" y="8795029"/>
            <a:ext cx="1654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Fault-block Mountains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9216" y="8807968"/>
            <a:ext cx="131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Dome  Mountains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22100" y="8818059"/>
            <a:ext cx="1509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Volcanic Mountains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285" y="6998542"/>
            <a:ext cx="3222642" cy="177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</TotalTime>
  <Words>422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Showcard Gothic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71</cp:revision>
  <cp:lastPrinted>2021-02-18T13:44:07Z</cp:lastPrinted>
  <dcterms:created xsi:type="dcterms:W3CDTF">2019-12-05T16:15:39Z</dcterms:created>
  <dcterms:modified xsi:type="dcterms:W3CDTF">2021-02-18T14:03:26Z</dcterms:modified>
</cp:coreProperties>
</file>