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906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47"/>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60" d="100"/>
          <a:sy n="60" d="100"/>
        </p:scale>
        <p:origin x="2010" y="7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E4568BC-0D2D-473B-99B1-A4C0B45E9E26}" type="datetimeFigureOut">
              <a:rPr lang="en-GB" smtClean="0"/>
              <a:t>18/02/2021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60E0B6-F288-416D-9027-7E7B34DF69D2}" type="slidenum">
              <a:rPr lang="en-GB" smtClean="0"/>
              <a:t>‹#›</a:t>
            </a:fld>
            <a:endParaRPr lang="en-GB"/>
          </a:p>
        </p:txBody>
      </p:sp>
    </p:spTree>
    <p:extLst>
      <p:ext uri="{BB962C8B-B14F-4D97-AF65-F5344CB8AC3E}">
        <p14:creationId xmlns:p14="http://schemas.microsoft.com/office/powerpoint/2010/main" val="4096110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4568BC-0D2D-473B-99B1-A4C0B45E9E26}" type="datetimeFigureOut">
              <a:rPr lang="en-GB" smtClean="0"/>
              <a:t>18/02/2021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60E0B6-F288-416D-9027-7E7B34DF69D2}" type="slidenum">
              <a:rPr lang="en-GB" smtClean="0"/>
              <a:t>‹#›</a:t>
            </a:fld>
            <a:endParaRPr lang="en-GB"/>
          </a:p>
        </p:txBody>
      </p:sp>
    </p:spTree>
    <p:extLst>
      <p:ext uri="{BB962C8B-B14F-4D97-AF65-F5344CB8AC3E}">
        <p14:creationId xmlns:p14="http://schemas.microsoft.com/office/powerpoint/2010/main" val="3521263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4568BC-0D2D-473B-99B1-A4C0B45E9E26}" type="datetimeFigureOut">
              <a:rPr lang="en-GB" smtClean="0"/>
              <a:t>18/02/2021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60E0B6-F288-416D-9027-7E7B34DF69D2}" type="slidenum">
              <a:rPr lang="en-GB" smtClean="0"/>
              <a:t>‹#›</a:t>
            </a:fld>
            <a:endParaRPr lang="en-GB"/>
          </a:p>
        </p:txBody>
      </p:sp>
    </p:spTree>
    <p:extLst>
      <p:ext uri="{BB962C8B-B14F-4D97-AF65-F5344CB8AC3E}">
        <p14:creationId xmlns:p14="http://schemas.microsoft.com/office/powerpoint/2010/main" val="3028744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4568BC-0D2D-473B-99B1-A4C0B45E9E26}" type="datetimeFigureOut">
              <a:rPr lang="en-GB" smtClean="0"/>
              <a:t>18/02/2021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60E0B6-F288-416D-9027-7E7B34DF69D2}" type="slidenum">
              <a:rPr lang="en-GB" smtClean="0"/>
              <a:t>‹#›</a:t>
            </a:fld>
            <a:endParaRPr lang="en-GB"/>
          </a:p>
        </p:txBody>
      </p:sp>
    </p:spTree>
    <p:extLst>
      <p:ext uri="{BB962C8B-B14F-4D97-AF65-F5344CB8AC3E}">
        <p14:creationId xmlns:p14="http://schemas.microsoft.com/office/powerpoint/2010/main" val="390297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4568BC-0D2D-473B-99B1-A4C0B45E9E26}" type="datetimeFigureOut">
              <a:rPr lang="en-GB" smtClean="0"/>
              <a:t>18/02/2021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60E0B6-F288-416D-9027-7E7B34DF69D2}" type="slidenum">
              <a:rPr lang="en-GB" smtClean="0"/>
              <a:t>‹#›</a:t>
            </a:fld>
            <a:endParaRPr lang="en-GB"/>
          </a:p>
        </p:txBody>
      </p:sp>
    </p:spTree>
    <p:extLst>
      <p:ext uri="{BB962C8B-B14F-4D97-AF65-F5344CB8AC3E}">
        <p14:creationId xmlns:p14="http://schemas.microsoft.com/office/powerpoint/2010/main" val="2403267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E4568BC-0D2D-473B-99B1-A4C0B45E9E26}" type="datetimeFigureOut">
              <a:rPr lang="en-GB" smtClean="0"/>
              <a:t>18/02/2021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60E0B6-F288-416D-9027-7E7B34DF69D2}" type="slidenum">
              <a:rPr lang="en-GB" smtClean="0"/>
              <a:t>‹#›</a:t>
            </a:fld>
            <a:endParaRPr lang="en-GB"/>
          </a:p>
        </p:txBody>
      </p:sp>
    </p:spTree>
    <p:extLst>
      <p:ext uri="{BB962C8B-B14F-4D97-AF65-F5344CB8AC3E}">
        <p14:creationId xmlns:p14="http://schemas.microsoft.com/office/powerpoint/2010/main" val="4214977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4568BC-0D2D-473B-99B1-A4C0B45E9E26}" type="datetimeFigureOut">
              <a:rPr lang="en-GB" smtClean="0"/>
              <a:t>18/02/2021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60E0B6-F288-416D-9027-7E7B34DF69D2}" type="slidenum">
              <a:rPr lang="en-GB" smtClean="0"/>
              <a:t>‹#›</a:t>
            </a:fld>
            <a:endParaRPr lang="en-GB"/>
          </a:p>
        </p:txBody>
      </p:sp>
    </p:spTree>
    <p:extLst>
      <p:ext uri="{BB962C8B-B14F-4D97-AF65-F5344CB8AC3E}">
        <p14:creationId xmlns:p14="http://schemas.microsoft.com/office/powerpoint/2010/main" val="863941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4568BC-0D2D-473B-99B1-A4C0B45E9E26}" type="datetimeFigureOut">
              <a:rPr lang="en-GB" smtClean="0"/>
              <a:t>18/02/2021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260E0B6-F288-416D-9027-7E7B34DF69D2}" type="slidenum">
              <a:rPr lang="en-GB" smtClean="0"/>
              <a:t>‹#›</a:t>
            </a:fld>
            <a:endParaRPr lang="en-GB"/>
          </a:p>
        </p:txBody>
      </p:sp>
    </p:spTree>
    <p:extLst>
      <p:ext uri="{BB962C8B-B14F-4D97-AF65-F5344CB8AC3E}">
        <p14:creationId xmlns:p14="http://schemas.microsoft.com/office/powerpoint/2010/main" val="4166499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4568BC-0D2D-473B-99B1-A4C0B45E9E26}" type="datetimeFigureOut">
              <a:rPr lang="en-GB" smtClean="0"/>
              <a:t>18/02/2021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60E0B6-F288-416D-9027-7E7B34DF69D2}" type="slidenum">
              <a:rPr lang="en-GB" smtClean="0"/>
              <a:t>‹#›</a:t>
            </a:fld>
            <a:endParaRPr lang="en-GB"/>
          </a:p>
        </p:txBody>
      </p:sp>
    </p:spTree>
    <p:extLst>
      <p:ext uri="{BB962C8B-B14F-4D97-AF65-F5344CB8AC3E}">
        <p14:creationId xmlns:p14="http://schemas.microsoft.com/office/powerpoint/2010/main" val="623973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4568BC-0D2D-473B-99B1-A4C0B45E9E26}" type="datetimeFigureOut">
              <a:rPr lang="en-GB" smtClean="0"/>
              <a:t>18/02/2021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60E0B6-F288-416D-9027-7E7B34DF69D2}" type="slidenum">
              <a:rPr lang="en-GB" smtClean="0"/>
              <a:t>‹#›</a:t>
            </a:fld>
            <a:endParaRPr lang="en-GB"/>
          </a:p>
        </p:txBody>
      </p:sp>
    </p:spTree>
    <p:extLst>
      <p:ext uri="{BB962C8B-B14F-4D97-AF65-F5344CB8AC3E}">
        <p14:creationId xmlns:p14="http://schemas.microsoft.com/office/powerpoint/2010/main" val="2411614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4568BC-0D2D-473B-99B1-A4C0B45E9E26}" type="datetimeFigureOut">
              <a:rPr lang="en-GB" smtClean="0"/>
              <a:t>18/02/2021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60E0B6-F288-416D-9027-7E7B34DF69D2}" type="slidenum">
              <a:rPr lang="en-GB" smtClean="0"/>
              <a:t>‹#›</a:t>
            </a:fld>
            <a:endParaRPr lang="en-GB"/>
          </a:p>
        </p:txBody>
      </p:sp>
    </p:spTree>
    <p:extLst>
      <p:ext uri="{BB962C8B-B14F-4D97-AF65-F5344CB8AC3E}">
        <p14:creationId xmlns:p14="http://schemas.microsoft.com/office/powerpoint/2010/main" val="1921167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E4568BC-0D2D-473B-99B1-A4C0B45E9E26}" type="datetimeFigureOut">
              <a:rPr lang="en-GB" smtClean="0"/>
              <a:t>18/02/2021</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260E0B6-F288-416D-9027-7E7B34DF69D2}" type="slidenum">
              <a:rPr lang="en-GB" smtClean="0"/>
              <a:t>‹#›</a:t>
            </a:fld>
            <a:endParaRPr lang="en-GB"/>
          </a:p>
        </p:txBody>
      </p:sp>
    </p:spTree>
    <p:extLst>
      <p:ext uri="{BB962C8B-B14F-4D97-AF65-F5344CB8AC3E}">
        <p14:creationId xmlns:p14="http://schemas.microsoft.com/office/powerpoint/2010/main" val="18234730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6858000" cy="9906000"/>
          </a:xfrm>
          <a:prstGeom prst="rect">
            <a:avLst/>
          </a:prstGeom>
          <a:solidFill>
            <a:schemeClr val="accent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ounded Rectangle 5"/>
          <p:cNvSpPr/>
          <p:nvPr/>
        </p:nvSpPr>
        <p:spPr>
          <a:xfrm>
            <a:off x="196976" y="120135"/>
            <a:ext cx="6464047" cy="664437"/>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smtClean="0">
              <a:solidFill>
                <a:schemeClr val="bg1">
                  <a:lumMod val="50000"/>
                </a:schemeClr>
              </a:solidFill>
              <a:latin typeface="Showcard Gothic" panose="04020904020102020604" pitchFamily="82" charset="0"/>
            </a:endParaRPr>
          </a:p>
          <a:p>
            <a:pPr algn="ctr"/>
            <a:endParaRPr lang="en-GB" sz="1600" dirty="0" smtClean="0">
              <a:solidFill>
                <a:schemeClr val="bg1">
                  <a:lumMod val="50000"/>
                </a:schemeClr>
              </a:solidFill>
              <a:latin typeface="Showcard Gothic" panose="04020904020102020604" pitchFamily="82" charset="0"/>
            </a:endParaRPr>
          </a:p>
          <a:p>
            <a:pPr algn="ctr"/>
            <a:r>
              <a:rPr lang="en-GB" sz="1600" dirty="0" smtClean="0">
                <a:solidFill>
                  <a:schemeClr val="bg1">
                    <a:lumMod val="50000"/>
                  </a:schemeClr>
                </a:solidFill>
                <a:latin typeface="Showcard Gothic" panose="04020904020102020604" pitchFamily="82" charset="0"/>
              </a:rPr>
              <a:t>War and Conflict In Britain</a:t>
            </a:r>
          </a:p>
          <a:p>
            <a:pPr algn="ctr"/>
            <a:endParaRPr lang="en-GB" sz="1600" dirty="0" smtClean="0">
              <a:solidFill>
                <a:schemeClr val="bg1">
                  <a:lumMod val="50000"/>
                </a:schemeClr>
              </a:solidFill>
              <a:latin typeface="Showcard Gothic" panose="04020904020102020604" pitchFamily="82" charset="0"/>
            </a:endParaRPr>
          </a:p>
          <a:p>
            <a:pPr algn="ctr"/>
            <a:endParaRPr lang="en-GB" sz="2400" dirty="0">
              <a:solidFill>
                <a:schemeClr val="bg1">
                  <a:lumMod val="50000"/>
                </a:schemeClr>
              </a:solidFill>
              <a:latin typeface="Showcard Gothic" panose="04020904020102020604" pitchFamily="82" charset="0"/>
            </a:endParaRPr>
          </a:p>
        </p:txBody>
      </p:sp>
      <p:sp>
        <p:nvSpPr>
          <p:cNvPr id="15" name="TextBox 14"/>
          <p:cNvSpPr txBox="1"/>
          <p:nvPr/>
        </p:nvSpPr>
        <p:spPr>
          <a:xfrm>
            <a:off x="308542" y="9186560"/>
            <a:ext cx="2914984" cy="246221"/>
          </a:xfrm>
          <a:prstGeom prst="rect">
            <a:avLst/>
          </a:prstGeom>
          <a:noFill/>
        </p:spPr>
        <p:txBody>
          <a:bodyPr wrap="square" rtlCol="0">
            <a:spAutoFit/>
          </a:bodyPr>
          <a:lstStyle/>
          <a:p>
            <a:endParaRPr lang="en-GB" sz="1000" b="1" u="sng" dirty="0" smtClean="0">
              <a:solidFill>
                <a:schemeClr val="bg1"/>
              </a:solidFill>
              <a:latin typeface="Comic Sans MS" panose="030F0702030302020204" pitchFamily="66" charset="0"/>
            </a:endParaRPr>
          </a:p>
        </p:txBody>
      </p:sp>
      <p:sp>
        <p:nvSpPr>
          <p:cNvPr id="2" name="Rectangle 1"/>
          <p:cNvSpPr/>
          <p:nvPr/>
        </p:nvSpPr>
        <p:spPr>
          <a:xfrm>
            <a:off x="345835" y="320944"/>
            <a:ext cx="689612" cy="276999"/>
          </a:xfrm>
          <a:prstGeom prst="rect">
            <a:avLst/>
          </a:prstGeom>
        </p:spPr>
        <p:txBody>
          <a:bodyPr wrap="none">
            <a:spAutoFit/>
          </a:bodyPr>
          <a:lstStyle/>
          <a:p>
            <a:r>
              <a:rPr lang="en-GB" sz="1200" dirty="0">
                <a:solidFill>
                  <a:schemeClr val="bg1">
                    <a:lumMod val="50000"/>
                  </a:schemeClr>
                </a:solidFill>
                <a:latin typeface="Showcard Gothic" panose="04020904020102020604" pitchFamily="82" charset="0"/>
              </a:rPr>
              <a:t>Year </a:t>
            </a:r>
            <a:r>
              <a:rPr lang="en-GB" sz="1200" dirty="0" smtClean="0">
                <a:solidFill>
                  <a:schemeClr val="bg1">
                    <a:lumMod val="50000"/>
                  </a:schemeClr>
                </a:solidFill>
                <a:latin typeface="Showcard Gothic" panose="04020904020102020604" pitchFamily="82" charset="0"/>
              </a:rPr>
              <a:t>6</a:t>
            </a:r>
            <a:endParaRPr lang="en-GB" sz="1200" dirty="0"/>
          </a:p>
        </p:txBody>
      </p:sp>
      <p:graphicFrame>
        <p:nvGraphicFramePr>
          <p:cNvPr id="8" name="Table 7"/>
          <p:cNvGraphicFramePr>
            <a:graphicFrameLocks noGrp="1"/>
          </p:cNvGraphicFramePr>
          <p:nvPr>
            <p:extLst>
              <p:ext uri="{D42A27DB-BD31-4B8C-83A1-F6EECF244321}">
                <p14:modId xmlns:p14="http://schemas.microsoft.com/office/powerpoint/2010/main" val="1535333159"/>
              </p:ext>
            </p:extLst>
          </p:nvPr>
        </p:nvGraphicFramePr>
        <p:xfrm>
          <a:off x="1729594" y="853712"/>
          <a:ext cx="5107139" cy="2651760"/>
        </p:xfrm>
        <a:graphic>
          <a:graphicData uri="http://schemas.openxmlformats.org/drawingml/2006/table">
            <a:tbl>
              <a:tblPr firstRow="1" bandRow="1">
                <a:tableStyleId>{2D5ABB26-0587-4C30-8999-92F81FD0307C}</a:tableStyleId>
              </a:tblPr>
              <a:tblGrid>
                <a:gridCol w="5107139"/>
              </a:tblGrid>
              <a:tr h="2551421">
                <a:tc>
                  <a:txBody>
                    <a:bodyPr/>
                    <a:lstStyle/>
                    <a:p>
                      <a:pPr algn="ctr"/>
                      <a:r>
                        <a:rPr lang="en-GB" sz="1200" u="sng" dirty="0" smtClean="0">
                          <a:solidFill>
                            <a:schemeClr val="bg1"/>
                          </a:solidFill>
                          <a:latin typeface="Showcard Gothic" panose="04020904020102020604" pitchFamily="82" charset="0"/>
                        </a:rPr>
                        <a:t>Historical Facts</a:t>
                      </a:r>
                    </a:p>
                    <a:p>
                      <a:pPr algn="ctr"/>
                      <a:endParaRPr lang="en-GB" sz="1200" u="sng" dirty="0" smtClean="0">
                        <a:solidFill>
                          <a:schemeClr val="bg1"/>
                        </a:solidFill>
                        <a:latin typeface="Showcard Gothic" panose="04020904020102020604" pitchFamily="82" charset="0"/>
                      </a:endParaRPr>
                    </a:p>
                    <a:p>
                      <a:pPr marL="171450" indent="-171450">
                        <a:buFont typeface="Arial" panose="020B0604020202020204" pitchFamily="34" charset="0"/>
                        <a:buChar char="•"/>
                      </a:pPr>
                      <a:r>
                        <a:rPr lang="en-GB" sz="1100" b="0" i="0" u="none" strike="noStrike" kern="1200" baseline="0" dirty="0" smtClean="0">
                          <a:solidFill>
                            <a:schemeClr val="bg1"/>
                          </a:solidFill>
                          <a:latin typeface="+mn-lt"/>
                          <a:ea typeface="+mn-ea"/>
                          <a:cs typeface="+mn-cs"/>
                        </a:rPr>
                        <a:t>In 1918, some women over the age of 30 gained the right to vote. </a:t>
                      </a:r>
                    </a:p>
                    <a:p>
                      <a:pPr marL="0" indent="0">
                        <a:buFont typeface="Arial" panose="020B0604020202020204" pitchFamily="34" charset="0"/>
                        <a:buNone/>
                      </a:pPr>
                      <a:endParaRPr lang="en-GB" sz="1100" b="0" i="0" u="none" strike="noStrike" kern="1200" baseline="0" dirty="0" smtClean="0">
                        <a:solidFill>
                          <a:schemeClr val="bg1"/>
                        </a:solidFill>
                        <a:latin typeface="+mn-lt"/>
                        <a:ea typeface="+mn-ea"/>
                        <a:cs typeface="+mn-cs"/>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smtClean="0">
                          <a:solidFill>
                            <a:schemeClr val="bg1"/>
                          </a:solidFill>
                          <a:effectLst/>
                          <a:latin typeface="+mn-lt"/>
                          <a:ea typeface="+mn-ea"/>
                          <a:cs typeface="+mn-cs"/>
                        </a:rPr>
                        <a:t>The</a:t>
                      </a:r>
                      <a:r>
                        <a:rPr lang="en-GB" sz="1100" kern="1200" baseline="0" dirty="0" smtClean="0">
                          <a:solidFill>
                            <a:schemeClr val="bg1"/>
                          </a:solidFill>
                          <a:effectLst/>
                          <a:latin typeface="+mn-lt"/>
                          <a:ea typeface="+mn-ea"/>
                          <a:cs typeface="+mn-cs"/>
                        </a:rPr>
                        <a:t> </a:t>
                      </a:r>
                      <a:r>
                        <a:rPr lang="en-GB" sz="1100" kern="1200" dirty="0" smtClean="0">
                          <a:solidFill>
                            <a:schemeClr val="bg1"/>
                          </a:solidFill>
                          <a:effectLst/>
                          <a:latin typeface="+mn-lt"/>
                          <a:ea typeface="+mn-ea"/>
                          <a:cs typeface="+mn-cs"/>
                        </a:rPr>
                        <a:t>Second World War, was a global war that lasted from 1939 to 1945. It involved the vast majority of the world's countries</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0" i="0" u="none" strike="noStrike" kern="1200" baseline="0" dirty="0" smtClean="0">
                        <a:solidFill>
                          <a:schemeClr val="bg1"/>
                        </a:solidFill>
                        <a:latin typeface="+mn-lt"/>
                        <a:ea typeface="+mn-ea"/>
                        <a:cs typeface="+mn-cs"/>
                      </a:endParaRPr>
                    </a:p>
                    <a:p>
                      <a:pPr marL="171450" indent="-171450">
                        <a:buFont typeface="Arial" panose="020B0604020202020204" pitchFamily="34" charset="0"/>
                        <a:buChar char="•"/>
                      </a:pPr>
                      <a:r>
                        <a:rPr lang="en-GB" sz="1100" b="0" i="0" u="none" strike="noStrike" kern="1200" baseline="0" dirty="0" smtClean="0">
                          <a:solidFill>
                            <a:schemeClr val="bg1"/>
                          </a:solidFill>
                          <a:latin typeface="+mn-lt"/>
                          <a:ea typeface="+mn-ea"/>
                          <a:cs typeface="+mn-cs"/>
                        </a:rPr>
                        <a:t>From the start of World War II in September 1939, </a:t>
                      </a:r>
                      <a:r>
                        <a:rPr lang="en-GB" sz="1100" kern="1200" dirty="0" smtClean="0">
                          <a:solidFill>
                            <a:schemeClr val="bg1"/>
                          </a:solidFill>
                          <a:effectLst/>
                          <a:latin typeface="+mn-lt"/>
                          <a:ea typeface="+mn-ea"/>
                          <a:cs typeface="+mn-cs"/>
                        </a:rPr>
                        <a:t>the government started to move children out of Liverpool and other major UK cities for their safety.</a:t>
                      </a:r>
                    </a:p>
                    <a:p>
                      <a:pPr marL="171450" indent="-171450">
                        <a:buFont typeface="Arial" panose="020B0604020202020204" pitchFamily="34" charset="0"/>
                        <a:buChar char="•"/>
                      </a:pPr>
                      <a:endParaRPr lang="en-GB" sz="1100" b="0" i="0" u="none" strike="noStrike" kern="1200" baseline="0" dirty="0" smtClean="0">
                        <a:solidFill>
                          <a:schemeClr val="bg1"/>
                        </a:solidFill>
                        <a:latin typeface="+mn-lt"/>
                        <a:ea typeface="+mn-ea"/>
                        <a:cs typeface="+mn-cs"/>
                      </a:endParaRPr>
                    </a:p>
                    <a:p>
                      <a:pPr marL="171450" indent="-171450">
                        <a:buFont typeface="Arial" panose="020B0604020202020204" pitchFamily="34" charset="0"/>
                        <a:buChar char="•"/>
                      </a:pPr>
                      <a:r>
                        <a:rPr lang="en-GB" sz="1100" b="0" i="0" u="none" strike="noStrike" kern="1200" baseline="0" dirty="0" smtClean="0">
                          <a:solidFill>
                            <a:schemeClr val="bg1"/>
                          </a:solidFill>
                          <a:latin typeface="+mn-lt"/>
                          <a:ea typeface="+mn-ea"/>
                          <a:cs typeface="+mn-cs"/>
                        </a:rPr>
                        <a:t>The Blitz was the German bombing campaign on UK cities from September 1940-May 1941. </a:t>
                      </a:r>
                      <a:r>
                        <a:rPr lang="en-GB" sz="1100" kern="1200" dirty="0" smtClean="0">
                          <a:solidFill>
                            <a:schemeClr val="bg1"/>
                          </a:solidFill>
                          <a:effectLst/>
                          <a:latin typeface="+mn-lt"/>
                          <a:ea typeface="+mn-ea"/>
                          <a:cs typeface="+mn-cs"/>
                        </a:rPr>
                        <a:t>Liverpool was the most heavily bombed area of the country, outside London, due to the city having, along with Birkenhead, the largest port on the west coast and being of significant importance to the British war effort.</a:t>
                      </a:r>
                      <a:endParaRPr lang="en-GB" sz="1200" b="0" i="0" u="none" strike="noStrike" kern="1200" baseline="0" dirty="0" smtClean="0">
                        <a:solidFill>
                          <a:schemeClr val="tx1"/>
                        </a:solidFill>
                        <a:latin typeface="+mn-lt"/>
                        <a:ea typeface="+mn-ea"/>
                        <a:cs typeface="+mn-cs"/>
                      </a:endParaRPr>
                    </a:p>
                    <a:p>
                      <a:endParaRPr lang="en-GB" sz="1200" u="sng" dirty="0" smtClean="0">
                        <a:solidFill>
                          <a:schemeClr val="bg1"/>
                        </a:solidFill>
                        <a:latin typeface="Showcard Gothic" panose="04020904020102020604" pitchFamily="82" charset="0"/>
                      </a:endParaRPr>
                    </a:p>
                  </a:txBody>
                  <a:tcPr/>
                </a:tc>
              </a:tr>
            </a:tbl>
          </a:graphicData>
        </a:graphic>
      </p:graphicFrame>
      <p:sp>
        <p:nvSpPr>
          <p:cNvPr id="16" name="Rectangle 15"/>
          <p:cNvSpPr/>
          <p:nvPr/>
        </p:nvSpPr>
        <p:spPr>
          <a:xfrm>
            <a:off x="345835" y="120135"/>
            <a:ext cx="917239" cy="276999"/>
          </a:xfrm>
          <a:prstGeom prst="rect">
            <a:avLst/>
          </a:prstGeom>
        </p:spPr>
        <p:txBody>
          <a:bodyPr wrap="none">
            <a:spAutoFit/>
          </a:bodyPr>
          <a:lstStyle/>
          <a:p>
            <a:r>
              <a:rPr lang="en-GB" sz="1200" dirty="0" smtClean="0">
                <a:solidFill>
                  <a:schemeClr val="bg1">
                    <a:lumMod val="50000"/>
                  </a:schemeClr>
                </a:solidFill>
                <a:latin typeface="Showcard Gothic" panose="04020904020102020604" pitchFamily="82" charset="0"/>
              </a:rPr>
              <a:t>Autumn 2</a:t>
            </a:r>
            <a:endParaRPr lang="en-GB" sz="1200" dirty="0"/>
          </a:p>
        </p:txBody>
      </p:sp>
      <p:pic>
        <p:nvPicPr>
          <p:cNvPr id="3" name="Picture 2"/>
          <p:cNvPicPr>
            <a:picLocks noChangeAspect="1"/>
          </p:cNvPicPr>
          <p:nvPr/>
        </p:nvPicPr>
        <p:blipFill>
          <a:blip r:embed="rId2"/>
          <a:stretch>
            <a:fillRect/>
          </a:stretch>
        </p:blipFill>
        <p:spPr>
          <a:xfrm>
            <a:off x="5750377" y="196136"/>
            <a:ext cx="814799" cy="512434"/>
          </a:xfrm>
          <a:prstGeom prst="rect">
            <a:avLst/>
          </a:prstGeom>
        </p:spPr>
      </p:pic>
      <p:grpSp>
        <p:nvGrpSpPr>
          <p:cNvPr id="20" name="Group 19"/>
          <p:cNvGrpSpPr/>
          <p:nvPr/>
        </p:nvGrpSpPr>
        <p:grpSpPr>
          <a:xfrm>
            <a:off x="108764" y="974647"/>
            <a:ext cx="1630965" cy="7465361"/>
            <a:chOff x="428169" y="1608155"/>
            <a:chExt cx="1630965" cy="7465361"/>
          </a:xfrm>
        </p:grpSpPr>
        <p:pic>
          <p:nvPicPr>
            <p:cNvPr id="11" name="Picture 10"/>
            <p:cNvPicPr>
              <a:picLocks noChangeAspect="1"/>
            </p:cNvPicPr>
            <p:nvPr/>
          </p:nvPicPr>
          <p:blipFill rotWithShape="1">
            <a:blip r:embed="rId3"/>
            <a:srcRect r="10774" b="1100"/>
            <a:stretch/>
          </p:blipFill>
          <p:spPr>
            <a:xfrm>
              <a:off x="428170" y="1608155"/>
              <a:ext cx="1623268" cy="5341286"/>
            </a:xfrm>
            <a:prstGeom prst="rect">
              <a:avLst/>
            </a:prstGeom>
          </p:spPr>
        </p:pic>
        <p:pic>
          <p:nvPicPr>
            <p:cNvPr id="19" name="Picture 18"/>
            <p:cNvPicPr>
              <a:picLocks noChangeAspect="1"/>
            </p:cNvPicPr>
            <p:nvPr/>
          </p:nvPicPr>
          <p:blipFill rotWithShape="1">
            <a:blip r:embed="rId4"/>
            <a:srcRect l="4872"/>
            <a:stretch/>
          </p:blipFill>
          <p:spPr>
            <a:xfrm>
              <a:off x="428169" y="6949441"/>
              <a:ext cx="1630965" cy="2124075"/>
            </a:xfrm>
            <a:prstGeom prst="rect">
              <a:avLst/>
            </a:prstGeom>
          </p:spPr>
        </p:pic>
      </p:grpSp>
      <p:graphicFrame>
        <p:nvGraphicFramePr>
          <p:cNvPr id="27" name="Table 26"/>
          <p:cNvGraphicFramePr>
            <a:graphicFrameLocks noGrp="1"/>
          </p:cNvGraphicFramePr>
          <p:nvPr>
            <p:extLst>
              <p:ext uri="{D42A27DB-BD31-4B8C-83A1-F6EECF244321}">
                <p14:modId xmlns:p14="http://schemas.microsoft.com/office/powerpoint/2010/main" val="877162511"/>
              </p:ext>
            </p:extLst>
          </p:nvPr>
        </p:nvGraphicFramePr>
        <p:xfrm>
          <a:off x="1921132" y="3323591"/>
          <a:ext cx="4755465" cy="5469634"/>
        </p:xfrm>
        <a:graphic>
          <a:graphicData uri="http://schemas.openxmlformats.org/drawingml/2006/table">
            <a:tbl>
              <a:tblPr firstRow="1" bandRow="1">
                <a:tableStyleId>{7DF18680-E054-41AD-8BC1-D1AEF772440D}</a:tableStyleId>
              </a:tblPr>
              <a:tblGrid>
                <a:gridCol w="1057593">
                  <a:extLst>
                    <a:ext uri="{9D8B030D-6E8A-4147-A177-3AD203B41FA5}">
                      <a16:colId xmlns:a16="http://schemas.microsoft.com/office/drawing/2014/main" xmlns="" val="20000"/>
                    </a:ext>
                  </a:extLst>
                </a:gridCol>
                <a:gridCol w="3697872">
                  <a:extLst>
                    <a:ext uri="{9D8B030D-6E8A-4147-A177-3AD203B41FA5}">
                      <a16:colId xmlns:a16="http://schemas.microsoft.com/office/drawing/2014/main" xmlns="" val="20001"/>
                    </a:ext>
                  </a:extLst>
                </a:gridCol>
              </a:tblGrid>
              <a:tr h="249727">
                <a:tc>
                  <a:txBody>
                    <a:bodyPr/>
                    <a:lstStyle/>
                    <a:p>
                      <a:pPr algn="ctr"/>
                      <a:r>
                        <a:rPr lang="en-GB" sz="1400" dirty="0" smtClean="0"/>
                        <a:t>Vocabulary</a:t>
                      </a:r>
                      <a:endParaRPr lang="en-GB" sz="1400" dirty="0">
                        <a:latin typeface="Letter-join 1" pitchFamily="50" charset="0"/>
                      </a:endParaRPr>
                    </a:p>
                  </a:txBody>
                  <a:tcPr/>
                </a:tc>
                <a:tc>
                  <a:txBody>
                    <a:bodyPr/>
                    <a:lstStyle/>
                    <a:p>
                      <a:pPr algn="ctr"/>
                      <a:r>
                        <a:rPr lang="en-GB" sz="1400" dirty="0" smtClean="0"/>
                        <a:t>Definition </a:t>
                      </a:r>
                      <a:endParaRPr lang="en-GB" sz="1400" dirty="0">
                        <a:latin typeface="Letter-join 1" pitchFamily="50" charset="0"/>
                      </a:endParaRPr>
                    </a:p>
                  </a:txBody>
                  <a:tcPr/>
                </a:tc>
                <a:extLst>
                  <a:ext uri="{0D108BD9-81ED-4DB2-BD59-A6C34878D82A}">
                    <a16:rowId xmlns:a16="http://schemas.microsoft.com/office/drawing/2014/main" xmlns="" val="10000"/>
                  </a:ext>
                </a:extLst>
              </a:tr>
              <a:tr h="625305">
                <a:tc>
                  <a:txBody>
                    <a:bodyPr/>
                    <a:lstStyle/>
                    <a:p>
                      <a:pPr algn="l"/>
                      <a:r>
                        <a:rPr lang="en-GB" sz="1100" b="1" dirty="0" smtClean="0">
                          <a:solidFill>
                            <a:schemeClr val="tx1"/>
                          </a:solidFill>
                          <a:latin typeface="+mn-lt"/>
                          <a:ea typeface="Cambria" panose="02040503050406030204" pitchFamily="18" charset="0"/>
                        </a:rPr>
                        <a:t>Suffragette </a:t>
                      </a:r>
                      <a:endParaRPr lang="en-GB" sz="1100" b="1" dirty="0">
                        <a:solidFill>
                          <a:schemeClr val="tx1"/>
                        </a:solidFill>
                        <a:latin typeface="+mn-lt"/>
                        <a:ea typeface="Cambria" panose="020405030504060302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100" u="none" strike="noStrike" kern="1200" dirty="0" smtClean="0">
                          <a:solidFill>
                            <a:schemeClr val="tx1"/>
                          </a:solidFill>
                          <a:effectLst/>
                          <a:latin typeface="+mn-lt"/>
                          <a:ea typeface="Cambria" panose="02040503050406030204" pitchFamily="18" charset="0"/>
                        </a:rPr>
                        <a:t>a member of militant women's organisations in the early 20th century who</a:t>
                      </a:r>
                      <a:r>
                        <a:rPr lang="en-GB" sz="1100" u="none" strike="noStrike" kern="1200" baseline="0" dirty="0" smtClean="0">
                          <a:solidFill>
                            <a:schemeClr val="tx1"/>
                          </a:solidFill>
                          <a:effectLst/>
                          <a:latin typeface="+mn-lt"/>
                          <a:ea typeface="Cambria" panose="02040503050406030204" pitchFamily="18" charset="0"/>
                        </a:rPr>
                        <a:t> </a:t>
                      </a:r>
                      <a:r>
                        <a:rPr lang="en-GB" sz="1100" u="none" strike="noStrike" kern="1200" dirty="0" smtClean="0">
                          <a:solidFill>
                            <a:schemeClr val="tx1"/>
                          </a:solidFill>
                          <a:effectLst/>
                          <a:latin typeface="+mn-lt"/>
                          <a:ea typeface="Cambria" panose="02040503050406030204" pitchFamily="18" charset="0"/>
                        </a:rPr>
                        <a:t>fought for the right to vote in public elections.</a:t>
                      </a:r>
                      <a:endParaRPr lang="en-GB" sz="1100" kern="1200" dirty="0" smtClean="0">
                        <a:solidFill>
                          <a:schemeClr val="tx1"/>
                        </a:solidFill>
                        <a:latin typeface="+mn-lt"/>
                        <a:ea typeface="Cambria" panose="02040503050406030204" pitchFamily="18" charset="0"/>
                        <a:cs typeface="+mn-cs"/>
                      </a:endParaRPr>
                    </a:p>
                  </a:txBody>
                  <a:tcPr/>
                </a:tc>
              </a:tr>
              <a:tr h="428158">
                <a:tc>
                  <a:txBody>
                    <a:bodyPr/>
                    <a:lstStyle/>
                    <a:p>
                      <a:pPr algn="l"/>
                      <a:r>
                        <a:rPr lang="en-GB" sz="1100" b="1" dirty="0" smtClean="0">
                          <a:solidFill>
                            <a:schemeClr val="tx1"/>
                          </a:solidFill>
                          <a:latin typeface="+mn-lt"/>
                          <a:ea typeface="Cambria" panose="02040503050406030204" pitchFamily="18" charset="0"/>
                        </a:rPr>
                        <a:t>Blitz </a:t>
                      </a:r>
                      <a:endParaRPr lang="en-GB" sz="1100" b="1" dirty="0">
                        <a:solidFill>
                          <a:schemeClr val="tx1"/>
                        </a:solidFill>
                        <a:latin typeface="+mn-lt"/>
                        <a:ea typeface="Cambria" panose="02040503050406030204" pitchFamily="18" charset="0"/>
                        <a:cs typeface="Leelawadee UI Semilight" panose="020B0402040204020203" pitchFamily="34" charset="-34"/>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100" u="none" strike="noStrike" kern="1200" dirty="0" smtClean="0">
                          <a:solidFill>
                            <a:schemeClr val="tx1"/>
                          </a:solidFill>
                          <a:effectLst/>
                          <a:latin typeface="+mn-lt"/>
                          <a:ea typeface="Cambria" panose="02040503050406030204" pitchFamily="18" charset="0"/>
                        </a:rPr>
                        <a:t>comes from the German word blitzkrieg, meaning ‘lightning war’.</a:t>
                      </a:r>
                      <a:endParaRPr lang="en-GB" sz="1100" u="none" strike="noStrike" kern="1200" dirty="0" smtClean="0">
                        <a:solidFill>
                          <a:schemeClr val="tx1"/>
                        </a:solidFill>
                        <a:effectLst/>
                        <a:latin typeface="+mn-lt"/>
                        <a:ea typeface="Cambria" panose="02040503050406030204" pitchFamily="18" charset="0"/>
                        <a:cs typeface="+mn-cs"/>
                      </a:endParaRPr>
                    </a:p>
                  </a:txBody>
                  <a:tcPr/>
                </a:tc>
              </a:tr>
              <a:tr h="405228">
                <a:tc>
                  <a:txBody>
                    <a:bodyPr/>
                    <a:lstStyle/>
                    <a:p>
                      <a:pPr algn="l"/>
                      <a:r>
                        <a:rPr lang="en-GB" sz="1100" b="1" dirty="0" smtClean="0">
                          <a:solidFill>
                            <a:schemeClr val="tx1"/>
                          </a:solidFill>
                          <a:latin typeface="+mn-lt"/>
                          <a:ea typeface="Cambria" panose="02040503050406030204" pitchFamily="18" charset="0"/>
                        </a:rPr>
                        <a:t>Campaigned </a:t>
                      </a:r>
                      <a:endParaRPr lang="en-GB" sz="1100" b="1" dirty="0">
                        <a:solidFill>
                          <a:schemeClr val="tx1"/>
                        </a:solidFill>
                        <a:latin typeface="+mn-lt"/>
                        <a:ea typeface="Cambria" panose="020405030504060302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100" u="none" strike="noStrike" kern="1200" dirty="0" smtClean="0">
                          <a:solidFill>
                            <a:schemeClr val="tx1"/>
                          </a:solidFill>
                          <a:effectLst/>
                          <a:latin typeface="+mn-lt"/>
                          <a:ea typeface="Cambria" panose="02040503050406030204" pitchFamily="18" charset="0"/>
                        </a:rPr>
                        <a:t>work in an organized and active way towards a particular goal</a:t>
                      </a:r>
                      <a:endParaRPr lang="en-GB" sz="1100" b="0" kern="1200" dirty="0" smtClean="0">
                        <a:solidFill>
                          <a:schemeClr val="tx1"/>
                        </a:solidFill>
                        <a:latin typeface="+mn-lt"/>
                        <a:ea typeface="Cambria" panose="02040503050406030204" pitchFamily="18" charset="0"/>
                        <a:cs typeface="+mn-cs"/>
                      </a:endParaRPr>
                    </a:p>
                  </a:txBody>
                  <a:tcPr/>
                </a:tc>
              </a:tr>
              <a:tr h="304391">
                <a:tc>
                  <a:txBody>
                    <a:bodyPr/>
                    <a:lstStyle/>
                    <a:p>
                      <a:pPr algn="l"/>
                      <a:r>
                        <a:rPr lang="en-GB" sz="1100" b="1" dirty="0" smtClean="0">
                          <a:solidFill>
                            <a:schemeClr val="tx1"/>
                          </a:solidFill>
                          <a:latin typeface="+mn-lt"/>
                          <a:ea typeface="Cambria" panose="02040503050406030204" pitchFamily="18" charset="0"/>
                        </a:rPr>
                        <a:t>Rationing</a:t>
                      </a:r>
                      <a:endParaRPr lang="en-GB" sz="1100" b="1" dirty="0">
                        <a:solidFill>
                          <a:schemeClr val="tx1"/>
                        </a:solidFill>
                        <a:latin typeface="+mn-lt"/>
                        <a:ea typeface="Cambria" panose="020405030504060302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100" kern="1200" dirty="0" smtClean="0">
                          <a:solidFill>
                            <a:schemeClr val="tx1"/>
                          </a:solidFill>
                          <a:effectLst/>
                          <a:latin typeface="+mn-lt"/>
                          <a:ea typeface="Cambria" panose="02040503050406030204" pitchFamily="18" charset="0"/>
                          <a:cs typeface="+mn-cs"/>
                        </a:rPr>
                        <a:t>the controlled distribution of scarce resources, goods</a:t>
                      </a:r>
                      <a:endParaRPr lang="en-GB" sz="1100" b="0" kern="1200" dirty="0" smtClean="0">
                        <a:solidFill>
                          <a:schemeClr val="tx1"/>
                        </a:solidFill>
                        <a:latin typeface="+mn-lt"/>
                        <a:ea typeface="Cambria" panose="02040503050406030204" pitchFamily="18" charset="0"/>
                        <a:cs typeface="+mn-cs"/>
                      </a:endParaRPr>
                    </a:p>
                  </a:txBody>
                  <a:tcPr/>
                </a:tc>
              </a:tr>
              <a:tr h="445074">
                <a:tc>
                  <a:txBody>
                    <a:bodyPr/>
                    <a:lstStyle/>
                    <a:p>
                      <a:pPr algn="l"/>
                      <a:r>
                        <a:rPr lang="en-GB" sz="1100" b="1" dirty="0" smtClean="0">
                          <a:solidFill>
                            <a:schemeClr val="tx1"/>
                          </a:solidFill>
                          <a:latin typeface="+mn-lt"/>
                          <a:ea typeface="Cambria" panose="02040503050406030204" pitchFamily="18" charset="0"/>
                        </a:rPr>
                        <a:t>Parliamen</a:t>
                      </a:r>
                      <a:r>
                        <a:rPr lang="en-GB" sz="1100" b="1" baseline="0" dirty="0" smtClean="0">
                          <a:solidFill>
                            <a:schemeClr val="tx1"/>
                          </a:solidFill>
                          <a:latin typeface="+mn-lt"/>
                          <a:ea typeface="Cambria" panose="02040503050406030204" pitchFamily="18" charset="0"/>
                        </a:rPr>
                        <a:t>t</a:t>
                      </a:r>
                      <a:endParaRPr lang="en-GB" sz="1100" b="1" dirty="0">
                        <a:solidFill>
                          <a:schemeClr val="tx1"/>
                        </a:solidFill>
                        <a:latin typeface="+mn-lt"/>
                        <a:ea typeface="Cambria" panose="020405030504060302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100" kern="1200" dirty="0" smtClean="0">
                          <a:solidFill>
                            <a:schemeClr val="tx1"/>
                          </a:solidFill>
                          <a:effectLst/>
                          <a:latin typeface="+mn-lt"/>
                          <a:ea typeface="Cambria" panose="02040503050406030204" pitchFamily="18" charset="0"/>
                          <a:cs typeface="+mn-cs"/>
                        </a:rPr>
                        <a:t>the highest legislature, consisting of the Sovereign, the House of Lords, and the House of Commons.</a:t>
                      </a:r>
                      <a:endParaRPr lang="en-GB" sz="1100" b="0" kern="1200" dirty="0" smtClean="0">
                        <a:solidFill>
                          <a:schemeClr val="tx1"/>
                        </a:solidFill>
                        <a:latin typeface="+mn-lt"/>
                        <a:ea typeface="Cambria" panose="02040503050406030204" pitchFamily="18" charset="0"/>
                        <a:cs typeface="+mn-cs"/>
                      </a:endParaRPr>
                    </a:p>
                  </a:txBody>
                  <a:tcPr/>
                </a:tc>
              </a:tr>
              <a:tr h="425347">
                <a:tc>
                  <a:txBody>
                    <a:bodyPr/>
                    <a:lstStyle/>
                    <a:p>
                      <a:pPr algn="l"/>
                      <a:r>
                        <a:rPr lang="en-GB" sz="1100" b="1" dirty="0" smtClean="0">
                          <a:solidFill>
                            <a:schemeClr val="tx1"/>
                          </a:solidFill>
                          <a:latin typeface="+mn-lt"/>
                          <a:ea typeface="Cambria" panose="02040503050406030204" pitchFamily="18" charset="0"/>
                        </a:rPr>
                        <a:t>Propaganda </a:t>
                      </a:r>
                      <a:endParaRPr lang="en-GB" sz="1100" b="1" dirty="0">
                        <a:solidFill>
                          <a:schemeClr val="tx1"/>
                        </a:solidFill>
                        <a:latin typeface="+mn-lt"/>
                        <a:ea typeface="Cambria" panose="020405030504060302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100" kern="1200" dirty="0" smtClean="0">
                          <a:solidFill>
                            <a:schemeClr val="tx1"/>
                          </a:solidFill>
                          <a:effectLst/>
                          <a:latin typeface="+mn-lt"/>
                          <a:ea typeface="Cambria" panose="02040503050406030204" pitchFamily="18" charset="0"/>
                          <a:cs typeface="+mn-cs"/>
                        </a:rPr>
                        <a:t>information, especially of a biased or misleading nature, used to promote a political cause or point of view.</a:t>
                      </a:r>
                      <a:endParaRPr lang="en-GB" sz="1100" b="0" kern="1200" dirty="0" smtClean="0">
                        <a:solidFill>
                          <a:schemeClr val="tx1"/>
                        </a:solidFill>
                        <a:latin typeface="+mn-lt"/>
                        <a:ea typeface="Cambria" panose="02040503050406030204" pitchFamily="18" charset="0"/>
                        <a:cs typeface="+mn-cs"/>
                      </a:endParaRPr>
                    </a:p>
                  </a:txBody>
                  <a:tcPr/>
                </a:tc>
              </a:tr>
              <a:tr h="405228">
                <a:tc>
                  <a:txBody>
                    <a:bodyPr/>
                    <a:lstStyle/>
                    <a:p>
                      <a:pPr algn="l"/>
                      <a:r>
                        <a:rPr lang="en-GB" sz="1100" b="1" dirty="0" smtClean="0">
                          <a:solidFill>
                            <a:schemeClr val="tx1"/>
                          </a:solidFill>
                          <a:latin typeface="+mn-lt"/>
                          <a:ea typeface="Cambria" panose="02040503050406030204" pitchFamily="18" charset="0"/>
                        </a:rPr>
                        <a:t>Activist</a:t>
                      </a:r>
                      <a:endParaRPr lang="en-GB" sz="1100" b="1" dirty="0">
                        <a:solidFill>
                          <a:schemeClr val="tx1"/>
                        </a:solidFill>
                        <a:latin typeface="+mn-lt"/>
                        <a:ea typeface="Cambria" panose="020405030504060302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100" kern="1200" dirty="0" smtClean="0">
                          <a:solidFill>
                            <a:schemeClr val="tx1"/>
                          </a:solidFill>
                          <a:effectLst/>
                          <a:latin typeface="+mn-lt"/>
                          <a:ea typeface="Cambria" panose="02040503050406030204" pitchFamily="18" charset="0"/>
                          <a:cs typeface="+mn-cs"/>
                        </a:rPr>
                        <a:t>a person who campaigns to bring about political or social change</a:t>
                      </a:r>
                      <a:endParaRPr lang="en-GB" sz="1100" b="0" kern="1200" dirty="0" smtClean="0">
                        <a:solidFill>
                          <a:schemeClr val="tx1"/>
                        </a:solidFill>
                        <a:latin typeface="+mn-lt"/>
                        <a:ea typeface="Cambria" panose="02040503050406030204" pitchFamily="18" charset="0"/>
                        <a:cs typeface="+mn-cs"/>
                      </a:endParaRPr>
                    </a:p>
                  </a:txBody>
                  <a:tcPr/>
                </a:tc>
              </a:tr>
              <a:tr h="316911">
                <a:tc>
                  <a:txBody>
                    <a:bodyPr/>
                    <a:lstStyle/>
                    <a:p>
                      <a:pPr algn="l"/>
                      <a:r>
                        <a:rPr lang="en-GB" sz="1100" b="1" dirty="0" smtClean="0">
                          <a:solidFill>
                            <a:schemeClr val="tx1"/>
                          </a:solidFill>
                          <a:latin typeface="+mn-lt"/>
                          <a:ea typeface="Cambria" panose="02040503050406030204" pitchFamily="18" charset="0"/>
                        </a:rPr>
                        <a:t>Evacuee </a:t>
                      </a:r>
                      <a:endParaRPr lang="en-GB" sz="1100" b="1" dirty="0">
                        <a:solidFill>
                          <a:schemeClr val="tx1"/>
                        </a:solidFill>
                        <a:latin typeface="+mn-lt"/>
                        <a:ea typeface="Cambria" panose="02040503050406030204" pitchFamily="18" charset="0"/>
                      </a:endParaRPr>
                    </a:p>
                  </a:txBody>
                  <a:tcPr/>
                </a:tc>
                <a:tc>
                  <a:txBody>
                    <a:bodyPr/>
                    <a:lstStyle/>
                    <a:p>
                      <a:r>
                        <a:rPr lang="en-GB" sz="1100" kern="1200" dirty="0" smtClean="0">
                          <a:solidFill>
                            <a:schemeClr val="tx1"/>
                          </a:solidFill>
                          <a:effectLst/>
                          <a:latin typeface="+mn-lt"/>
                          <a:ea typeface="Cambria" panose="02040503050406030204" pitchFamily="18" charset="0"/>
                          <a:cs typeface="+mn-cs"/>
                        </a:rPr>
                        <a:t>A person evacuated</a:t>
                      </a:r>
                      <a:r>
                        <a:rPr lang="en-GB" sz="1100" kern="1200" baseline="0" dirty="0" smtClean="0">
                          <a:solidFill>
                            <a:schemeClr val="tx1"/>
                          </a:solidFill>
                          <a:effectLst/>
                          <a:latin typeface="+mn-lt"/>
                          <a:ea typeface="Cambria" panose="02040503050406030204" pitchFamily="18" charset="0"/>
                          <a:cs typeface="+mn-cs"/>
                        </a:rPr>
                        <a:t> (taken away) from a place of danger</a:t>
                      </a:r>
                      <a:endParaRPr lang="en-GB" sz="1100" kern="1200" dirty="0" smtClean="0">
                        <a:solidFill>
                          <a:schemeClr val="tx1"/>
                        </a:solidFill>
                        <a:effectLst/>
                        <a:latin typeface="+mn-lt"/>
                        <a:ea typeface="Cambria" panose="02040503050406030204" pitchFamily="18" charset="0"/>
                        <a:cs typeface="+mn-cs"/>
                      </a:endParaRPr>
                    </a:p>
                  </a:txBody>
                  <a:tcPr/>
                </a:tc>
              </a:tr>
              <a:tr h="615245">
                <a:tc>
                  <a:txBody>
                    <a:bodyPr/>
                    <a:lstStyle/>
                    <a:p>
                      <a:pPr algn="l"/>
                      <a:r>
                        <a:rPr lang="en-GB" sz="1100" b="1" dirty="0" smtClean="0">
                          <a:solidFill>
                            <a:schemeClr val="tx1"/>
                          </a:solidFill>
                          <a:latin typeface="+mn-lt"/>
                          <a:ea typeface="Cambria" panose="02040503050406030204" pitchFamily="18" charset="0"/>
                        </a:rPr>
                        <a:t>Sources </a:t>
                      </a:r>
                      <a:endParaRPr lang="en-GB" sz="1100" b="1" dirty="0">
                        <a:solidFill>
                          <a:schemeClr val="tx1"/>
                        </a:solidFill>
                        <a:latin typeface="+mn-lt"/>
                        <a:ea typeface="Cambria" panose="020405030504060302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100" kern="1200" dirty="0" smtClean="0">
                          <a:solidFill>
                            <a:schemeClr val="tx1"/>
                          </a:solidFill>
                          <a:effectLst/>
                          <a:latin typeface="+mn-lt"/>
                          <a:ea typeface="+mn-ea"/>
                          <a:cs typeface="+mn-cs"/>
                        </a:rPr>
                        <a:t>A </a:t>
                      </a:r>
                      <a:r>
                        <a:rPr lang="en-GB" sz="1100" b="1" kern="1200" dirty="0" smtClean="0">
                          <a:solidFill>
                            <a:schemeClr val="tx1"/>
                          </a:solidFill>
                          <a:effectLst/>
                          <a:latin typeface="+mn-lt"/>
                          <a:ea typeface="+mn-ea"/>
                          <a:cs typeface="+mn-cs"/>
                        </a:rPr>
                        <a:t>primary source </a:t>
                      </a:r>
                      <a:r>
                        <a:rPr lang="en-GB" sz="1100" kern="1200" dirty="0" smtClean="0">
                          <a:solidFill>
                            <a:schemeClr val="tx1"/>
                          </a:solidFill>
                          <a:effectLst/>
                          <a:latin typeface="+mn-lt"/>
                          <a:ea typeface="+mn-ea"/>
                          <a:cs typeface="+mn-cs"/>
                        </a:rPr>
                        <a:t>provides direct or first-hand evidence about an event, object, person, or work of art. </a:t>
                      </a:r>
                      <a:r>
                        <a:rPr lang="en-GB" sz="1100" b="1" kern="1200" dirty="0" smtClean="0">
                          <a:solidFill>
                            <a:schemeClr val="tx1"/>
                          </a:solidFill>
                          <a:effectLst/>
                          <a:latin typeface="+mn-lt"/>
                          <a:ea typeface="+mn-ea"/>
                          <a:cs typeface="+mn-cs"/>
                        </a:rPr>
                        <a:t>Secondary sources </a:t>
                      </a:r>
                      <a:r>
                        <a:rPr lang="en-GB" sz="1100" kern="1200" dirty="0" smtClean="0">
                          <a:solidFill>
                            <a:schemeClr val="tx1"/>
                          </a:solidFill>
                          <a:effectLst/>
                          <a:latin typeface="+mn-lt"/>
                          <a:ea typeface="+mn-ea"/>
                          <a:cs typeface="+mn-cs"/>
                        </a:rPr>
                        <a:t>are not</a:t>
                      </a:r>
                      <a:r>
                        <a:rPr lang="en-GB" sz="1100" kern="1200" baseline="0" dirty="0" smtClean="0">
                          <a:solidFill>
                            <a:schemeClr val="tx1"/>
                          </a:solidFill>
                          <a:effectLst/>
                          <a:latin typeface="+mn-lt"/>
                          <a:ea typeface="+mn-ea"/>
                          <a:cs typeface="+mn-cs"/>
                        </a:rPr>
                        <a:t> first-hand.</a:t>
                      </a:r>
                      <a:endParaRPr lang="en-GB" sz="1100" b="0" kern="1200" dirty="0" smtClean="0">
                        <a:solidFill>
                          <a:schemeClr val="tx1"/>
                        </a:solidFill>
                        <a:latin typeface="+mn-lt"/>
                        <a:ea typeface="Cambria" panose="02040503050406030204" pitchFamily="18" charset="0"/>
                        <a:cs typeface="+mn-cs"/>
                      </a:endParaRPr>
                    </a:p>
                  </a:txBody>
                  <a:tcPr/>
                </a:tc>
              </a:tr>
              <a:tr h="317642">
                <a:tc>
                  <a:txBody>
                    <a:bodyPr/>
                    <a:lstStyle/>
                    <a:p>
                      <a:pPr algn="l"/>
                      <a:r>
                        <a:rPr lang="en-GB" sz="1100" b="1" dirty="0" smtClean="0">
                          <a:latin typeface="+mn-lt"/>
                        </a:rPr>
                        <a:t>Air</a:t>
                      </a:r>
                      <a:r>
                        <a:rPr lang="en-GB" sz="1100" b="1" baseline="0" dirty="0" smtClean="0">
                          <a:latin typeface="+mn-lt"/>
                        </a:rPr>
                        <a:t> Raid </a:t>
                      </a:r>
                      <a:endParaRPr lang="en-GB" sz="1100" b="1" dirty="0" smtClean="0">
                        <a:latin typeface="+mn-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100" kern="1200" dirty="0" smtClean="0">
                          <a:solidFill>
                            <a:schemeClr val="dk1"/>
                          </a:solidFill>
                          <a:effectLst/>
                          <a:latin typeface="+mn-lt"/>
                          <a:ea typeface="+mn-ea"/>
                          <a:cs typeface="+mn-cs"/>
                        </a:rPr>
                        <a:t>an attack in which bombs are dropped from aircraft on to a ground target.</a:t>
                      </a:r>
                      <a:endParaRPr lang="en-GB" sz="1100" b="0" kern="1200" dirty="0" smtClean="0">
                        <a:solidFill>
                          <a:schemeClr val="dk1"/>
                        </a:solidFill>
                        <a:latin typeface="+mn-lt"/>
                        <a:ea typeface="+mn-ea"/>
                        <a:cs typeface="+mn-cs"/>
                      </a:endParaRPr>
                    </a:p>
                  </a:txBody>
                  <a:tcPr/>
                </a:tc>
              </a:tr>
              <a:tr h="317642">
                <a:tc>
                  <a:txBody>
                    <a:bodyPr/>
                    <a:lstStyle/>
                    <a:p>
                      <a:pPr algn="l"/>
                      <a:r>
                        <a:rPr lang="en-GB" sz="1100" b="1" dirty="0" smtClean="0">
                          <a:latin typeface="+mn-lt"/>
                        </a:rPr>
                        <a:t>Siren</a:t>
                      </a:r>
                      <a:endParaRPr lang="en-GB" sz="1100" b="1" dirty="0">
                        <a:latin typeface="+mn-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100" kern="1200" dirty="0" smtClean="0">
                          <a:solidFill>
                            <a:schemeClr val="dk1"/>
                          </a:solidFill>
                          <a:effectLst/>
                          <a:latin typeface="+mn-lt"/>
                          <a:ea typeface="+mn-ea"/>
                          <a:cs typeface="+mn-cs"/>
                        </a:rPr>
                        <a:t>a device that makes a loud prolonged signal or warning sound.</a:t>
                      </a:r>
                      <a:endParaRPr lang="en-GB" sz="1100" b="0" kern="1200" dirty="0" smtClean="0">
                        <a:solidFill>
                          <a:schemeClr val="dk1"/>
                        </a:solidFill>
                        <a:latin typeface="+mn-lt"/>
                        <a:ea typeface="+mn-ea"/>
                        <a:cs typeface="+mn-cs"/>
                      </a:endParaRPr>
                    </a:p>
                  </a:txBody>
                  <a:tcPr/>
                </a:tc>
              </a:tr>
              <a:tr h="317642">
                <a:tc>
                  <a:txBody>
                    <a:bodyPr/>
                    <a:lstStyle/>
                    <a:p>
                      <a:pPr algn="l"/>
                      <a:r>
                        <a:rPr lang="en-GB" sz="1100" b="1" dirty="0" smtClean="0">
                          <a:latin typeface="+mn-lt"/>
                        </a:rPr>
                        <a:t>Luftwaffe</a:t>
                      </a:r>
                      <a:endParaRPr lang="en-GB" sz="1100" b="1" dirty="0">
                        <a:latin typeface="+mn-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100" b="0" kern="1200" dirty="0" smtClean="0">
                          <a:solidFill>
                            <a:schemeClr val="dk1"/>
                          </a:solidFill>
                          <a:latin typeface="+mn-lt"/>
                          <a:ea typeface="+mn-ea"/>
                          <a:cs typeface="+mn-cs"/>
                        </a:rPr>
                        <a:t>The German air force.</a:t>
                      </a:r>
                    </a:p>
                  </a:txBody>
                  <a:tcPr/>
                </a:tc>
              </a:tr>
            </a:tbl>
          </a:graphicData>
        </a:graphic>
      </p:graphicFrame>
      <p:pic>
        <p:nvPicPr>
          <p:cNvPr id="7" name="Picture 6"/>
          <p:cNvPicPr>
            <a:picLocks noChangeAspect="1"/>
          </p:cNvPicPr>
          <p:nvPr/>
        </p:nvPicPr>
        <p:blipFill>
          <a:blip r:embed="rId5"/>
          <a:stretch>
            <a:fillRect/>
          </a:stretch>
        </p:blipFill>
        <p:spPr>
          <a:xfrm>
            <a:off x="108763" y="8542528"/>
            <a:ext cx="1560497" cy="1258021"/>
          </a:xfrm>
          <a:prstGeom prst="rect">
            <a:avLst/>
          </a:prstGeom>
        </p:spPr>
      </p:pic>
      <p:graphicFrame>
        <p:nvGraphicFramePr>
          <p:cNvPr id="21" name="Table 20"/>
          <p:cNvGraphicFramePr>
            <a:graphicFrameLocks noGrp="1"/>
          </p:cNvGraphicFramePr>
          <p:nvPr>
            <p:extLst>
              <p:ext uri="{D42A27DB-BD31-4B8C-83A1-F6EECF244321}">
                <p14:modId xmlns:p14="http://schemas.microsoft.com/office/powerpoint/2010/main" val="2702628417"/>
              </p:ext>
            </p:extLst>
          </p:nvPr>
        </p:nvGraphicFramePr>
        <p:xfrm>
          <a:off x="1869039" y="8756667"/>
          <a:ext cx="4572000" cy="1185892"/>
        </p:xfrm>
        <a:graphic>
          <a:graphicData uri="http://schemas.openxmlformats.org/drawingml/2006/table">
            <a:tbl>
              <a:tblPr firstRow="1" bandRow="1">
                <a:tableStyleId>{2D5ABB26-0587-4C30-8999-92F81FD0307C}</a:tableStyleId>
              </a:tblPr>
              <a:tblGrid>
                <a:gridCol w="4572000"/>
              </a:tblGrid>
              <a:tr h="1185892">
                <a:tc>
                  <a:txBody>
                    <a:bodyPr/>
                    <a:lstStyle/>
                    <a:p>
                      <a:r>
                        <a:rPr lang="en-GB" sz="1200" u="sng" dirty="0" smtClean="0">
                          <a:solidFill>
                            <a:schemeClr val="bg1"/>
                          </a:solidFill>
                          <a:latin typeface="Showcard Gothic" panose="04020904020102020604" pitchFamily="82" charset="0"/>
                        </a:rPr>
                        <a:t>Significant People</a:t>
                      </a:r>
                    </a:p>
                    <a:p>
                      <a:r>
                        <a:rPr lang="en-GB" sz="1100" kern="1200" dirty="0" smtClean="0">
                          <a:solidFill>
                            <a:schemeClr val="bg1"/>
                          </a:solidFill>
                          <a:effectLst/>
                          <a:latin typeface="+mn-lt"/>
                          <a:ea typeface="+mn-ea"/>
                          <a:cs typeface="+mn-cs"/>
                        </a:rPr>
                        <a:t>Emmeline Pankhurst was a British political activist. She is best remembered for organising the UK suffragette movement and helping women win the right to vote. In </a:t>
                      </a:r>
                      <a:r>
                        <a:rPr lang="en-GB" sz="1100" b="1" kern="1200" dirty="0" smtClean="0">
                          <a:solidFill>
                            <a:schemeClr val="bg1"/>
                          </a:solidFill>
                          <a:effectLst/>
                          <a:latin typeface="+mn-lt"/>
                          <a:ea typeface="+mn-ea"/>
                          <a:cs typeface="+mn-cs"/>
                        </a:rPr>
                        <a:t>1914</a:t>
                      </a:r>
                      <a:r>
                        <a:rPr lang="en-GB" sz="1100" b="0" kern="1200" dirty="0" smtClean="0">
                          <a:solidFill>
                            <a:schemeClr val="bg1"/>
                          </a:solidFill>
                          <a:effectLst/>
                          <a:latin typeface="+mn-lt"/>
                          <a:ea typeface="+mn-ea"/>
                          <a:cs typeface="+mn-cs"/>
                        </a:rPr>
                        <a:t>,</a:t>
                      </a:r>
                      <a:r>
                        <a:rPr lang="en-GB" sz="1100" b="0" kern="1200" baseline="0" dirty="0" smtClean="0">
                          <a:solidFill>
                            <a:schemeClr val="bg1"/>
                          </a:solidFill>
                          <a:effectLst/>
                          <a:latin typeface="+mn-lt"/>
                          <a:ea typeface="+mn-ea"/>
                          <a:cs typeface="+mn-cs"/>
                        </a:rPr>
                        <a:t> during WW1, </a:t>
                      </a:r>
                      <a:r>
                        <a:rPr lang="en-GB" sz="1100" kern="1200" dirty="0" smtClean="0">
                          <a:solidFill>
                            <a:schemeClr val="bg1"/>
                          </a:solidFill>
                          <a:effectLst/>
                          <a:latin typeface="+mn-lt"/>
                          <a:ea typeface="+mn-ea"/>
                          <a:cs typeface="+mn-cs"/>
                        </a:rPr>
                        <a:t>Emmeline Pankhurst encouraged members to put their demonstrations on hold, in order to focus on the war effort. </a:t>
                      </a:r>
                      <a:endParaRPr lang="en-GB" sz="1100" dirty="0">
                        <a:solidFill>
                          <a:schemeClr val="bg1"/>
                        </a:solidFill>
                        <a:latin typeface="+mn-lt"/>
                      </a:endParaRPr>
                    </a:p>
                  </a:txBody>
                  <a:tcPr/>
                </a:tc>
              </a:tr>
            </a:tbl>
          </a:graphicData>
        </a:graphic>
      </p:graphicFrame>
    </p:spTree>
    <p:extLst>
      <p:ext uri="{BB962C8B-B14F-4D97-AF65-F5344CB8AC3E}">
        <p14:creationId xmlns:p14="http://schemas.microsoft.com/office/powerpoint/2010/main" val="27093586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3914</TotalTime>
  <Words>384</Words>
  <Application>Microsoft Office PowerPoint</Application>
  <PresentationFormat>A4 Paper (210x297 mm)</PresentationFormat>
  <Paragraphs>42</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Calibri</vt:lpstr>
      <vt:lpstr>Calibri Light</vt:lpstr>
      <vt:lpstr>Cambria</vt:lpstr>
      <vt:lpstr>Comic Sans MS</vt:lpstr>
      <vt:lpstr>Leelawadee UI Semilight</vt:lpstr>
      <vt:lpstr>Letter-join 1</vt:lpstr>
      <vt:lpstr>Showcard Gothic</vt:lpstr>
      <vt:lpstr>Office Theme</vt:lpstr>
      <vt:lpstr>PowerPoint Presentation</vt:lpstr>
    </vt:vector>
  </TitlesOfParts>
  <Company>Knowsley MBC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Authorised User</dc:creator>
  <cp:lastModifiedBy>Authorised User</cp:lastModifiedBy>
  <cp:revision>67</cp:revision>
  <cp:lastPrinted>2020-11-23T07:43:36Z</cp:lastPrinted>
  <dcterms:created xsi:type="dcterms:W3CDTF">2019-12-05T16:15:39Z</dcterms:created>
  <dcterms:modified xsi:type="dcterms:W3CDTF">2021-02-18T11:52:45Z</dcterms:modified>
</cp:coreProperties>
</file>