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75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n.wikipedia.org/wiki/Natural_history#Before_1900" TargetMode="External"/><Relationship Id="rId7" Type="http://schemas.openxmlformats.org/officeDocument/2006/relationships/hyperlink" Target="https://en.wikipedia.org/wiki/Common_ancesto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Evolution" TargetMode="External"/><Relationship Id="rId5" Type="http://schemas.openxmlformats.org/officeDocument/2006/relationships/hyperlink" Target="https://en.wikipedia.org/wiki/Biologist" TargetMode="External"/><Relationship Id="rId4" Type="http://schemas.openxmlformats.org/officeDocument/2006/relationships/hyperlink" Target="https://en.wikipedia.org/wiki/Geologist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A34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32936" y="86229"/>
            <a:ext cx="6464047" cy="94463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Survival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Science Unit: Evolution and Inheritance 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06" y="5807257"/>
            <a:ext cx="330908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howcard Gothic" panose="04020904020102020604" pitchFamily="82" charset="0"/>
              </a:rPr>
              <a:t>Working Scientifically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Observing </a:t>
            </a:r>
            <a:r>
              <a:rPr lang="en-GB" sz="1200" dirty="0"/>
              <a:t>and raising questions about local animals and how they are adapted to the environment</a:t>
            </a:r>
            <a:r>
              <a:rPr lang="en-GB" sz="1200" dirty="0" smtClean="0"/>
              <a:t>.</a:t>
            </a:r>
          </a:p>
          <a:p>
            <a:pPr lvl="0"/>
            <a:endParaRPr lang="en-GB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/>
              <a:t>C</a:t>
            </a:r>
            <a:r>
              <a:rPr lang="en-GB" sz="1200" dirty="0" smtClean="0"/>
              <a:t>omparing </a:t>
            </a:r>
            <a:r>
              <a:rPr lang="en-GB" sz="1200" dirty="0"/>
              <a:t>how some living things are adapted to survive in extreme conditions, for example cactuses, penguins and camels</a:t>
            </a:r>
            <a:r>
              <a:rPr lang="en-GB" sz="1200" dirty="0" smtClean="0"/>
              <a:t>. </a:t>
            </a:r>
          </a:p>
          <a:p>
            <a:pPr lvl="0"/>
            <a:endParaRPr lang="en-GB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By </a:t>
            </a:r>
            <a:r>
              <a:rPr lang="en-GB" sz="1200" dirty="0"/>
              <a:t>analysing the advantages and disadvantages of specific adaptations, such as being on two feet rather than four, having a long or a short beak, having gills or lungs, tendrils on climbing plants, brightly coloured and scented flowers.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100" dirty="0">
              <a:latin typeface="Comic Sans MS" panose="030F0702030302020204" pitchFamily="66" charset="0"/>
            </a:endParaRP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69599" y="7318821"/>
            <a:ext cx="3155881" cy="116649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4690" y="7353191"/>
            <a:ext cx="30815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Learning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:</a:t>
            </a:r>
          </a:p>
          <a:p>
            <a:pPr algn="ctr"/>
            <a:r>
              <a:rPr lang="en-GB" sz="1200" b="1" dirty="0" smtClean="0"/>
              <a:t>    </a:t>
            </a:r>
            <a:r>
              <a:rPr lang="en-GB" sz="1200" b="1" u="sng" dirty="0" smtClean="0"/>
              <a:t> Year </a:t>
            </a:r>
            <a:r>
              <a:rPr lang="en-GB" sz="1200" b="1" u="sng" dirty="0"/>
              <a:t>2 </a:t>
            </a:r>
            <a:r>
              <a:rPr lang="en-GB" sz="1200" b="1" dirty="0" smtClean="0"/>
              <a:t>                                       </a:t>
            </a:r>
            <a:r>
              <a:rPr lang="en-GB" sz="1200" b="1" u="sng" dirty="0" smtClean="0"/>
              <a:t>Year </a:t>
            </a:r>
            <a:r>
              <a:rPr lang="en-GB" sz="1200" b="1" u="sng" dirty="0" smtClean="0"/>
              <a:t>3</a:t>
            </a:r>
            <a:endParaRPr lang="en-GB" sz="1200" b="1" u="sng" dirty="0" smtClean="0"/>
          </a:p>
          <a:p>
            <a:r>
              <a:rPr lang="en-GB" sz="1200" dirty="0" smtClean="0"/>
              <a:t>   Reproduction </a:t>
            </a:r>
            <a:r>
              <a:rPr lang="en-GB" sz="1200" dirty="0"/>
              <a:t>and </a:t>
            </a:r>
            <a:r>
              <a:rPr lang="en-GB" sz="1200" dirty="0" smtClean="0"/>
              <a:t>Growth       Rocks (Fossils</a:t>
            </a:r>
            <a:r>
              <a:rPr lang="en-GB" sz="1200" dirty="0" smtClean="0"/>
              <a:t>)</a:t>
            </a:r>
            <a:endParaRPr lang="en-GB" sz="1200" dirty="0"/>
          </a:p>
          <a:p>
            <a:pPr algn="ctr"/>
            <a:r>
              <a:rPr lang="en-GB" sz="1200" b="1" u="sng" dirty="0" smtClean="0"/>
              <a:t>Year 4</a:t>
            </a:r>
          </a:p>
          <a:p>
            <a:pPr algn="ctr"/>
            <a:r>
              <a:rPr lang="en-GB" sz="1200" dirty="0" smtClean="0"/>
              <a:t>Living Things and Habitats</a:t>
            </a:r>
            <a:endParaRPr lang="en-GB" sz="1200" dirty="0"/>
          </a:p>
          <a:p>
            <a:endParaRPr lang="en-GB" sz="1000" u="sng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52465"/>
              </p:ext>
            </p:extLst>
          </p:nvPr>
        </p:nvGraphicFramePr>
        <p:xfrm>
          <a:off x="119347" y="1130895"/>
          <a:ext cx="3450252" cy="2654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0252"/>
              </a:tblGrid>
              <a:tr h="2654648"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Core Learning of this unit:</a:t>
                      </a:r>
                    </a:p>
                    <a:p>
                      <a:endParaRPr lang="en-GB" sz="1200" u="sng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living things have changed over time and that fossils provide information about living things that inhabited the Earth millions of years ago.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living things produce offspring of the same kind, but normally offspring vary and are not identical to their parents.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how animals and plants are adapted to suit their environment in different ways and that adaptation may lead to evolution.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941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Autumn  1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64" y="165387"/>
            <a:ext cx="814799" cy="51243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989297"/>
              </p:ext>
            </p:extLst>
          </p:nvPr>
        </p:nvGraphicFramePr>
        <p:xfrm>
          <a:off x="3539671" y="1155545"/>
          <a:ext cx="3231616" cy="59214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4134"/>
                <a:gridCol w="2167482"/>
              </a:tblGrid>
              <a:tr h="34863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Vocabulary</a:t>
                      </a:r>
                      <a:endParaRPr lang="en-GB" sz="1200" b="1" dirty="0">
                        <a:latin typeface="Letter-join 1" pitchFamily="50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Definition</a:t>
                      </a:r>
                      <a:endParaRPr lang="en-GB" sz="1200" b="1" dirty="0">
                        <a:latin typeface="Letter-join 1" pitchFamily="50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229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Fossils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kern="1200" dirty="0" smtClean="0">
                          <a:latin typeface="+mn-lt"/>
                        </a:rPr>
                        <a:t>The remains or traces of plants and animals that lived long</a:t>
                      </a:r>
                      <a:r>
                        <a:rPr lang="en-GB" sz="1200" kern="1200" baseline="0" dirty="0" smtClean="0">
                          <a:latin typeface="+mn-lt"/>
                        </a:rPr>
                        <a:t> ago.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774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Offspring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latin typeface="+mn-lt"/>
                        </a:rPr>
                        <a:t>The young born of living organisms.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711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Adaption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When</a:t>
                      </a:r>
                      <a:r>
                        <a:rPr lang="en-GB" sz="1200" baseline="0" dirty="0" smtClean="0">
                          <a:latin typeface="+mn-lt"/>
                        </a:rPr>
                        <a:t> an animal adapts (makes changes) to fit/survive in its environment.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71125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Evolution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latin typeface="+mn-lt"/>
                        </a:rPr>
                        <a:t>The theory that all the kinds of living things that exist today developed from</a:t>
                      </a:r>
                      <a:r>
                        <a:rPr lang="en-GB" sz="1200" kern="1200" baseline="0" dirty="0" smtClean="0">
                          <a:latin typeface="+mn-lt"/>
                        </a:rPr>
                        <a:t> earlier types.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5229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Inheritance</a:t>
                      </a:r>
                      <a:r>
                        <a:rPr lang="en-GB" sz="1200" b="1" baseline="0" dirty="0" smtClean="0">
                          <a:latin typeface="+mn-lt"/>
                        </a:rPr>
                        <a:t>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Characteristics</a:t>
                      </a:r>
                      <a:r>
                        <a:rPr lang="en-GB" sz="1200" baseline="0" dirty="0" smtClean="0">
                          <a:latin typeface="+mn-lt"/>
                        </a:rPr>
                        <a:t> that are passed on from parents to offspring.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72925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Species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latin typeface="+mn-lt"/>
                        </a:rPr>
                        <a:t>A species is a group of animals, plants or other living things that all share common characteristics.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51727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Reproduce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latin typeface="+mn-lt"/>
                        </a:rPr>
                        <a:t>A living organism creates a likeness of itself. 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52294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Characteristic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A physical feature</a:t>
                      </a:r>
                      <a:r>
                        <a:rPr lang="en-GB" sz="13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serving to identify an</a:t>
                      </a:r>
                      <a:r>
                        <a:rPr lang="en-GB" sz="135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animal.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2684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Variation 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latin typeface="+mn-lt"/>
                        </a:rPr>
                        <a:t>A change or slight difference.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  <a:tr h="32684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Breeding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The</a:t>
                      </a:r>
                      <a:r>
                        <a:rPr lang="en-GB" sz="1200" baseline="0" dirty="0" smtClean="0">
                          <a:latin typeface="+mn-lt"/>
                        </a:rPr>
                        <a:t> mating and production of offspring by animals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12169"/>
              </p:ext>
            </p:extLst>
          </p:nvPr>
        </p:nvGraphicFramePr>
        <p:xfrm>
          <a:off x="1973278" y="8712344"/>
          <a:ext cx="457200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0"/>
              </a:tblGrid>
              <a:tr h="1136614">
                <a:tc>
                  <a:txBody>
                    <a:bodyPr/>
                    <a:lstStyle/>
                    <a:p>
                      <a:r>
                        <a:rPr lang="en-GB" sz="120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Significant People</a:t>
                      </a:r>
                    </a:p>
                    <a:p>
                      <a:r>
                        <a:rPr lang="en-GB" sz="1100" dirty="0" smtClean="0">
                          <a:latin typeface="+mn-lt"/>
                        </a:rPr>
                        <a:t>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Charles Robert Darwin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an English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naturalist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geologist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biologist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best known for his contributions to the science of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evolution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His proposition that all species of life have descended over time from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common ancestors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now widely accepted, and considered a foundational concept in science.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4321" y="8599580"/>
            <a:ext cx="1552969" cy="12818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347" y="3892552"/>
            <a:ext cx="3220021" cy="180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</TotalTime>
  <Words>351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Letter-join 1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45</cp:revision>
  <cp:lastPrinted>2020-01-08T16:43:16Z</cp:lastPrinted>
  <dcterms:created xsi:type="dcterms:W3CDTF">2019-12-05T16:15:39Z</dcterms:created>
  <dcterms:modified xsi:type="dcterms:W3CDTF">2020-10-06T09:49:59Z</dcterms:modified>
</cp:coreProperties>
</file>