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4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69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74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6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26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7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4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97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1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7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939"/>
            <a:ext cx="6858000" cy="9906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32936" y="86229"/>
            <a:ext cx="6464047" cy="94463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Survival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Geography Unit: Russia and the Wider World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8971" y="9278864"/>
            <a:ext cx="408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874" y="3730658"/>
            <a:ext cx="330908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solidFill>
                  <a:schemeClr val="bg1"/>
                </a:solidFill>
                <a:latin typeface="Showcard Gothic" panose="04020904020102020604" pitchFamily="82" charset="0"/>
              </a:rPr>
              <a:t>Key Facts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Russia (</a:t>
            </a:r>
            <a:r>
              <a:rPr lang="en-GB" sz="1200" dirty="0" smtClean="0">
                <a:solidFill>
                  <a:schemeClr val="bg1"/>
                </a:solidFill>
              </a:rPr>
              <a:t>official </a:t>
            </a:r>
            <a:r>
              <a:rPr lang="en-GB" sz="1200" dirty="0">
                <a:solidFill>
                  <a:schemeClr val="bg1"/>
                </a:solidFill>
              </a:rPr>
              <a:t>name: Russian Federation) is the world’s largest country (with an area of 17,075, 200 square kilometres) and has a population of 144, 125, 000.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The </a:t>
            </a:r>
            <a:r>
              <a:rPr lang="en-GB" sz="1200" dirty="0">
                <a:solidFill>
                  <a:schemeClr val="bg1"/>
                </a:solidFill>
              </a:rPr>
              <a:t>currency of Russia is the Ruble.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dirty="0">
                <a:solidFill>
                  <a:schemeClr val="bg1"/>
                </a:solidFill>
              </a:rPr>
              <a:t>The capital city of Russia is Moscow. It has a population 13.2 million people within the city limits and 17 million within the urban areas. It is situated on the Moskva River in western Russia. </a:t>
            </a:r>
            <a:endParaRPr lang="en-GB" sz="1200" dirty="0" smtClean="0">
              <a:solidFill>
                <a:schemeClr val="bg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BRICS </a:t>
            </a:r>
            <a:r>
              <a:rPr lang="en-GB" sz="1200" dirty="0">
                <a:solidFill>
                  <a:schemeClr val="bg1"/>
                </a:solidFill>
              </a:rPr>
              <a:t>is an acronym for the grouping of the world’s leading emerging economies, namely Brazil, Russia, India, China and South Africa.</a:t>
            </a:r>
          </a:p>
          <a:p>
            <a:endParaRPr lang="en-GB" sz="1000" b="1" u="sng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4490" y="6519262"/>
            <a:ext cx="3449629" cy="10156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696" y="6562202"/>
            <a:ext cx="358929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Prior Learning</a:t>
            </a:r>
          </a:p>
          <a:p>
            <a:pPr algn="ctr"/>
            <a:endParaRPr lang="en-GB" sz="1200" u="sng" dirty="0" smtClean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GB" sz="1200" b="1" u="sng" dirty="0" smtClean="0">
                <a:solidFill>
                  <a:schemeClr val="bg1">
                    <a:lumMod val="50000"/>
                  </a:schemeClr>
                </a:solidFill>
              </a:rPr>
              <a:t>Year 2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                  </a:t>
            </a:r>
            <a:r>
              <a:rPr lang="en-GB" sz="1200" b="1" u="sng" dirty="0" smtClean="0">
                <a:solidFill>
                  <a:schemeClr val="bg1">
                    <a:lumMod val="50000"/>
                  </a:schemeClr>
                </a:solidFill>
              </a:rPr>
              <a:t>Year 4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</a:t>
            </a:r>
            <a:r>
              <a:rPr lang="en-GB" sz="1200" b="1" u="sng" dirty="0" smtClean="0">
                <a:solidFill>
                  <a:schemeClr val="bg1">
                    <a:lumMod val="50000"/>
                  </a:schemeClr>
                </a:solidFill>
              </a:rPr>
              <a:t>Year 5</a:t>
            </a:r>
          </a:p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Explorers    Passport to Europe     Amazon Rainforest </a:t>
            </a:r>
          </a:p>
          <a:p>
            <a:pPr algn="ctr"/>
            <a:endParaRPr lang="en-GB" sz="1200" b="1" u="sng" dirty="0"/>
          </a:p>
          <a:p>
            <a:pPr algn="ctr"/>
            <a:r>
              <a:rPr lang="en-GB" sz="1200" b="1" u="sng" dirty="0" smtClean="0"/>
              <a:t> </a:t>
            </a:r>
            <a:r>
              <a:rPr lang="en-GB" sz="1200" b="1" dirty="0" smtClean="0"/>
              <a:t>   </a:t>
            </a:r>
          </a:p>
          <a:p>
            <a:pPr algn="ctr"/>
            <a:r>
              <a:rPr lang="en-GB" sz="1200" b="1" dirty="0" smtClean="0"/>
              <a:t>                                    </a:t>
            </a:r>
            <a:endParaRPr lang="en-GB" sz="1200" b="1" u="sng" dirty="0" smtClean="0"/>
          </a:p>
          <a:p>
            <a:endParaRPr lang="en-GB" sz="1000" u="sng" dirty="0" smtClean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5835" y="320944"/>
            <a:ext cx="6896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Year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6</a:t>
            </a:r>
            <a:endParaRPr lang="en-GB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857736"/>
              </p:ext>
            </p:extLst>
          </p:nvPr>
        </p:nvGraphicFramePr>
        <p:xfrm>
          <a:off x="40822" y="1221406"/>
          <a:ext cx="3623238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3238"/>
              </a:tblGrid>
              <a:tr h="2434480">
                <a:tc>
                  <a:txBody>
                    <a:bodyPr/>
                    <a:lstStyle/>
                    <a:p>
                      <a:r>
                        <a:rPr lang="en-GB" sz="1200" b="0" u="sng" dirty="0" smtClean="0">
                          <a:solidFill>
                            <a:schemeClr val="bg1"/>
                          </a:solidFill>
                          <a:latin typeface="Showcard Gothic" panose="04020904020102020604" pitchFamily="82" charset="0"/>
                        </a:rPr>
                        <a:t>Core Learning of this unit: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u="sng" dirty="0" smtClean="0">
                        <a:solidFill>
                          <a:schemeClr val="bg1"/>
                        </a:solidFill>
                        <a:latin typeface="Showcard Gothic" panose="04020904020102020604" pitchFamily="82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Children locate the world’s countries on a map,</a:t>
                      </a:r>
                      <a:r>
                        <a:rPr lang="en-GB" sz="1200" u="non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researching and identifying</a:t>
                      </a:r>
                      <a:r>
                        <a:rPr lang="en-GB" sz="1200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 key physical and human characteristics and major cities with</a:t>
                      </a:r>
                      <a:r>
                        <a:rPr lang="en-GB" sz="1200" u="non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 focus on Russia.</a:t>
                      </a:r>
                      <a:endParaRPr lang="en-GB" sz="1200" u="non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 Children further their locational knowledge through the accurate use of maps, atlases, globes and digital/computer mapping.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Use the eight points of a compass, four and six-ﬁgure grid references, symbols and key (including the use of Ordnance Survey maps) to build their knowledge of Russia.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45835" y="120135"/>
            <a:ext cx="9412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Autumn  1</a:t>
            </a:r>
            <a:endParaRPr lang="en-GB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931" y="120135"/>
            <a:ext cx="744052" cy="51243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122606"/>
              </p:ext>
            </p:extLst>
          </p:nvPr>
        </p:nvGraphicFramePr>
        <p:xfrm>
          <a:off x="3618609" y="1170551"/>
          <a:ext cx="3119166" cy="63652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6224"/>
                <a:gridCol w="2042942"/>
              </a:tblGrid>
              <a:tr h="348633">
                <a:tc>
                  <a:txBody>
                    <a:bodyPr/>
                    <a:lstStyle/>
                    <a:p>
                      <a:pPr algn="ctr"/>
                      <a:endParaRPr lang="en-GB" sz="1050" dirty="0" smtClean="0">
                        <a:latin typeface="Showcard Gothic" panose="04020904020102020604" pitchFamily="82" charset="0"/>
                      </a:endParaRPr>
                    </a:p>
                    <a:p>
                      <a:pPr algn="ctr"/>
                      <a:r>
                        <a:rPr lang="en-GB" sz="1050" dirty="0" smtClean="0">
                          <a:latin typeface="Showcard Gothic" panose="04020904020102020604" pitchFamily="82" charset="0"/>
                        </a:rPr>
                        <a:t>Vocabulary</a:t>
                      </a:r>
                      <a:endParaRPr lang="en-GB" sz="1050" b="1" dirty="0">
                        <a:latin typeface="Showcard Gothic" panose="04020904020102020604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 smtClean="0">
                        <a:latin typeface="Showcard Gothic" panose="04020904020102020604" pitchFamily="82" charset="0"/>
                      </a:endParaRPr>
                    </a:p>
                    <a:p>
                      <a:pPr algn="ctr"/>
                      <a:r>
                        <a:rPr lang="en-GB" sz="1050" dirty="0" smtClean="0">
                          <a:latin typeface="Showcard Gothic" panose="04020904020102020604" pitchFamily="82" charset="0"/>
                        </a:rPr>
                        <a:t>Definition</a:t>
                      </a:r>
                      <a:endParaRPr lang="en-GB" sz="1050" b="1" dirty="0">
                        <a:latin typeface="Showcard Gothic" panose="04020904020102020604" pitchFamily="82" charset="0"/>
                      </a:endParaRPr>
                    </a:p>
                  </a:txBody>
                  <a:tcPr/>
                </a:tc>
              </a:tr>
              <a:tr h="34066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Biomes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large naturally occurring community of flora and fauna occupying a major habitat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34066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Flora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plants of a particular region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34066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Fauna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0" u="none" strike="noStrike" dirty="0" smtClean="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the animals of a particular region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31502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Coniferous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producing cones, and having leaves that do not fall off in the winter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315020">
                <a:tc>
                  <a:txBody>
                    <a:bodyPr/>
                    <a:lstStyle/>
                    <a:p>
                      <a:pPr algn="ctr"/>
                      <a:endParaRPr lang="en-GB" sz="11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Deciduous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tree/shrub shedding its leaves annually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434854">
                <a:tc>
                  <a:txBody>
                    <a:bodyPr/>
                    <a:lstStyle/>
                    <a:p>
                      <a:pPr algn="ctr"/>
                      <a:endParaRPr lang="en-GB" sz="11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Latitude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distance north or south of the equator measured in degrees</a:t>
                      </a:r>
                      <a:endParaRPr lang="en-GB" sz="1100" b="0" dirty="0">
                        <a:latin typeface="+mn-lt"/>
                      </a:endParaRPr>
                    </a:p>
                  </a:txBody>
                  <a:tcPr/>
                </a:tc>
              </a:tr>
              <a:tr h="31715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Longitude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distance measured in degrees east or west of an imaginary line that runs from the north pole to the south pole and passes through Greenwich, England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47217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Hemisphere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dirty="0" smtClean="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 half of the earth, divided into northern and southern halves by the equator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51727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Economy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state of a country or region in terms of the production and consumption of goods and services and the supply of money.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52294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Trade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+mn-lt"/>
                        </a:rPr>
                        <a:t>the action of buying and selling goods and services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86" y="7870815"/>
            <a:ext cx="3915791" cy="19099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5363" y="7811767"/>
            <a:ext cx="2428875" cy="196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1691</TotalTime>
  <Words>368</Words>
  <Application>Microsoft Office PowerPoint</Application>
  <PresentationFormat>A4 Paper (210x297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Showcard Gothic</vt:lpstr>
      <vt:lpstr>Office Theme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56</cp:revision>
  <cp:lastPrinted>2020-10-11T11:53:21Z</cp:lastPrinted>
  <dcterms:created xsi:type="dcterms:W3CDTF">2019-12-05T16:15:39Z</dcterms:created>
  <dcterms:modified xsi:type="dcterms:W3CDTF">2021-02-18T11:54:15Z</dcterms:modified>
</cp:coreProperties>
</file>