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71CA-864A-4195-9D35-E47AC6AE065B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CDD-3AB8-402E-ADF0-CCE44F0DA8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71CA-864A-4195-9D35-E47AC6AE065B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CDD-3AB8-402E-ADF0-CCE44F0DA8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71CA-864A-4195-9D35-E47AC6AE065B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CDD-3AB8-402E-ADF0-CCE44F0DA8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71CA-864A-4195-9D35-E47AC6AE065B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CDD-3AB8-402E-ADF0-CCE44F0DA8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71CA-864A-4195-9D35-E47AC6AE065B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CDD-3AB8-402E-ADF0-CCE44F0DA8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71CA-864A-4195-9D35-E47AC6AE065B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CDD-3AB8-402E-ADF0-CCE44F0DA8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71CA-864A-4195-9D35-E47AC6AE065B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CDD-3AB8-402E-ADF0-CCE44F0DA8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71CA-864A-4195-9D35-E47AC6AE065B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CDD-3AB8-402E-ADF0-CCE44F0DA8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71CA-864A-4195-9D35-E47AC6AE065B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CDD-3AB8-402E-ADF0-CCE44F0DA8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71CA-864A-4195-9D35-E47AC6AE065B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CDD-3AB8-402E-ADF0-CCE44F0DA8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71CA-864A-4195-9D35-E47AC6AE065B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37CDD-3AB8-402E-ADF0-CCE44F0DA8C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371CA-864A-4195-9D35-E47AC6AE065B}" type="datetimeFigureOut">
              <a:rPr lang="en-GB" smtClean="0"/>
              <a:pPr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37CDD-3AB8-402E-ADF0-CCE44F0DA8C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481683"/>
              </p:ext>
            </p:extLst>
          </p:nvPr>
        </p:nvGraphicFramePr>
        <p:xfrm>
          <a:off x="0" y="544927"/>
          <a:ext cx="1763688" cy="4562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688"/>
              </a:tblGrid>
              <a:tr h="36176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Vocabulary</a:t>
                      </a:r>
                    </a:p>
                  </a:txBody>
                  <a:tcPr/>
                </a:tc>
              </a:tr>
              <a:tr h="286065"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+mj-lt"/>
                        </a:rPr>
                        <a:t>Survival</a:t>
                      </a:r>
                    </a:p>
                  </a:txBody>
                  <a:tcPr/>
                </a:tc>
              </a:tr>
              <a:tr h="485321">
                <a:tc>
                  <a:txBody>
                    <a:bodyPr/>
                    <a:lstStyle/>
                    <a:p>
                      <a:r>
                        <a:rPr lang="en-GB" sz="1300" b="0" dirty="0" smtClean="0">
                          <a:latin typeface="+mj-lt"/>
                        </a:rPr>
                        <a:t>Basic</a:t>
                      </a:r>
                      <a:r>
                        <a:rPr lang="en-GB" sz="1300" b="0" baseline="0" dirty="0" smtClean="0">
                          <a:latin typeface="+mj-lt"/>
                        </a:rPr>
                        <a:t> need</a:t>
                      </a:r>
                    </a:p>
                  </a:txBody>
                  <a:tcPr/>
                </a:tc>
              </a:tr>
              <a:tr h="376111"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+mj-lt"/>
                        </a:rPr>
                        <a:t>Growth</a:t>
                      </a:r>
                    </a:p>
                  </a:txBody>
                  <a:tcPr/>
                </a:tc>
              </a:tr>
              <a:tr h="301468">
                <a:tc>
                  <a:txBody>
                    <a:bodyPr/>
                    <a:lstStyle/>
                    <a:p>
                      <a:r>
                        <a:rPr lang="en-GB" sz="1300" b="0" dirty="0" smtClean="0">
                          <a:latin typeface="+mj-lt"/>
                        </a:rPr>
                        <a:t>Hygiene</a:t>
                      </a:r>
                    </a:p>
                  </a:txBody>
                  <a:tcPr/>
                </a:tc>
              </a:tr>
              <a:tr h="301468">
                <a:tc>
                  <a:txBody>
                    <a:bodyPr/>
                    <a:lstStyle/>
                    <a:p>
                      <a:r>
                        <a:rPr lang="en-GB" sz="1300" b="0" dirty="0" smtClean="0">
                          <a:latin typeface="+mj-lt"/>
                        </a:rPr>
                        <a:t>Medicine</a:t>
                      </a:r>
                    </a:p>
                    <a:p>
                      <a:endParaRPr lang="en-GB" sz="1300" b="0" dirty="0" smtClean="0">
                        <a:latin typeface="+mj-lt"/>
                      </a:endParaRPr>
                    </a:p>
                  </a:txBody>
                  <a:tcPr/>
                </a:tc>
              </a:tr>
              <a:tr h="313097">
                <a:tc>
                  <a:txBody>
                    <a:bodyPr/>
                    <a:lstStyle/>
                    <a:p>
                      <a:r>
                        <a:rPr lang="en-GB" sz="1300" b="0" dirty="0" smtClean="0">
                          <a:latin typeface="+mj-lt"/>
                        </a:rPr>
                        <a:t>Nutrition</a:t>
                      </a: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sz="1300" b="0" dirty="0" smtClean="0">
                          <a:latin typeface="+mj-lt"/>
                        </a:rPr>
                        <a:t>Balanced</a:t>
                      </a:r>
                      <a:r>
                        <a:rPr lang="en-GB" sz="1300" b="0" baseline="0" dirty="0" smtClean="0">
                          <a:latin typeface="+mj-lt"/>
                        </a:rPr>
                        <a:t> d</a:t>
                      </a:r>
                      <a:r>
                        <a:rPr lang="en-GB" sz="1300" b="0" dirty="0" smtClean="0">
                          <a:latin typeface="+mj-lt"/>
                        </a:rPr>
                        <a:t>iet</a:t>
                      </a:r>
                    </a:p>
                    <a:p>
                      <a:endParaRPr lang="en-GB" sz="1300" b="0" dirty="0" smtClean="0">
                        <a:latin typeface="+mj-lt"/>
                      </a:endParaRPr>
                    </a:p>
                  </a:txBody>
                  <a:tcPr/>
                </a:tc>
              </a:tr>
              <a:tr h="273928">
                <a:tc>
                  <a:txBody>
                    <a:bodyPr/>
                    <a:lstStyle/>
                    <a:p>
                      <a:r>
                        <a:rPr lang="en-GB" sz="1300" b="0" dirty="0" smtClean="0">
                          <a:latin typeface="+mj-lt"/>
                        </a:rPr>
                        <a:t>Describe</a:t>
                      </a:r>
                    </a:p>
                  </a:txBody>
                  <a:tcPr/>
                </a:tc>
              </a:tr>
              <a:tr h="483537">
                <a:tc>
                  <a:txBody>
                    <a:bodyPr/>
                    <a:lstStyle/>
                    <a:p>
                      <a:r>
                        <a:rPr lang="en-GB" sz="1300" b="0" dirty="0" smtClean="0">
                          <a:latin typeface="+mj-lt"/>
                        </a:rPr>
                        <a:t>Differences</a:t>
                      </a:r>
                    </a:p>
                    <a:p>
                      <a:endParaRPr lang="en-GB" sz="1300" b="0" dirty="0" smtClean="0">
                        <a:latin typeface="+mj-lt"/>
                      </a:endParaRPr>
                    </a:p>
                  </a:txBody>
                  <a:tcPr/>
                </a:tc>
              </a:tr>
              <a:tr h="279924">
                <a:tc>
                  <a:txBody>
                    <a:bodyPr/>
                    <a:lstStyle/>
                    <a:p>
                      <a:r>
                        <a:rPr lang="en-GB" sz="1300" b="0" dirty="0" smtClean="0">
                          <a:latin typeface="+mj-lt"/>
                        </a:rPr>
                        <a:t>Observe</a:t>
                      </a:r>
                    </a:p>
                  </a:txBody>
                  <a:tcPr/>
                </a:tc>
              </a:tr>
              <a:tr h="373026">
                <a:tc>
                  <a:txBody>
                    <a:bodyPr/>
                    <a:lstStyle/>
                    <a:p>
                      <a:endParaRPr lang="en-GB" sz="1300" b="0" dirty="0" smtClean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868689"/>
              </p:ext>
            </p:extLst>
          </p:nvPr>
        </p:nvGraphicFramePr>
        <p:xfrm>
          <a:off x="6228184" y="544927"/>
          <a:ext cx="2819460" cy="4081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60"/>
              </a:tblGrid>
              <a:tr h="34616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Key Knowledge</a:t>
                      </a:r>
                      <a:endParaRPr lang="en-GB" dirty="0"/>
                    </a:p>
                  </a:txBody>
                  <a:tcPr/>
                </a:tc>
              </a:tr>
              <a:tr h="6468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humans have the same basic needs for survival </a:t>
                      </a:r>
                      <a:r>
                        <a:rPr lang="en-GB" sz="13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(water, food and air). </a:t>
                      </a:r>
                      <a:endParaRPr lang="en-GB" sz="13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/>
                </a:tc>
              </a:tr>
              <a:tr h="431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Humans have offspring which grow into adults.</a:t>
                      </a:r>
                    </a:p>
                  </a:txBody>
                  <a:tcPr marL="114300" marR="114300" marT="0" marB="0"/>
                </a:tc>
              </a:tr>
              <a:tr h="691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Exercise, eating the right amounts of different types of food and hygiene are important in keeping us healthy. </a:t>
                      </a:r>
                    </a:p>
                  </a:txBody>
                  <a:tcPr marL="114300" marR="114300" marT="0" marB="0"/>
                </a:tc>
              </a:tr>
              <a:tr h="431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i="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n-GB" sz="1300" i="0" baseline="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a balanced diet, our bodies need carbohydrates, protein, fat, fibre, vitamins, minerals and water, in the right amount. </a:t>
                      </a:r>
                      <a:endParaRPr lang="en-GB" sz="1300" i="0" dirty="0" smtClean="0"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114300" marR="114300" marT="0" marB="0"/>
                </a:tc>
              </a:tr>
              <a:tr h="4641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i="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When we become ill we may</a:t>
                      </a:r>
                      <a:r>
                        <a:rPr lang="en-GB" sz="1300" i="0" baseline="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300" i="0" dirty="0" smtClean="0"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need to take some medicine (drugs) to make us better.</a:t>
                      </a:r>
                    </a:p>
                  </a:txBody>
                  <a:tcPr marL="114300" marR="114300" marT="0" marB="0"/>
                </a:tc>
              </a:tr>
              <a:tr h="3268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0" i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721294"/>
              </p:ext>
            </p:extLst>
          </p:nvPr>
        </p:nvGraphicFramePr>
        <p:xfrm>
          <a:off x="179512" y="0"/>
          <a:ext cx="8712968" cy="437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43776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                   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Year 2 Science Knowledge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Organiser  - Fighting Fit (Autumn Term 2)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9"/>
            <a:ext cx="1187624" cy="523137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807851"/>
              </p:ext>
            </p:extLst>
          </p:nvPr>
        </p:nvGraphicFramePr>
        <p:xfrm>
          <a:off x="1907704" y="523137"/>
          <a:ext cx="4248472" cy="4703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</a:tblGrid>
              <a:tr h="36155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Definition</a:t>
                      </a:r>
                      <a:endParaRPr lang="en-GB" dirty="0"/>
                    </a:p>
                  </a:txBody>
                  <a:tcPr/>
                </a:tc>
              </a:tr>
              <a:tr h="307855">
                <a:tc>
                  <a:txBody>
                    <a:bodyPr/>
                    <a:lstStyle/>
                    <a:p>
                      <a:r>
                        <a:rPr lang="en-GB" sz="1300" dirty="0" smtClean="0">
                          <a:latin typeface="+mj-lt"/>
                        </a:rPr>
                        <a:t>To continue to live or exist.</a:t>
                      </a:r>
                      <a:endParaRPr lang="en-GB" sz="1300" dirty="0">
                        <a:latin typeface="+mj-lt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en-GB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absolute minimum things needed for long term well being.</a:t>
                      </a:r>
                    </a:p>
                  </a:txBody>
                  <a:tcPr/>
                </a:tc>
              </a:tr>
              <a:tr h="345936">
                <a:tc>
                  <a:txBody>
                    <a:bodyPr/>
                    <a:lstStyle/>
                    <a:p>
                      <a:r>
                        <a:rPr lang="en-GB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GB" sz="13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process of i</a:t>
                      </a:r>
                      <a:r>
                        <a:rPr lang="en-GB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ncreasing in size.</a:t>
                      </a:r>
                    </a:p>
                  </a:txBody>
                  <a:tcPr/>
                </a:tc>
              </a:tr>
              <a:tr h="329168">
                <a:tc>
                  <a:txBody>
                    <a:bodyPr/>
                    <a:lstStyle/>
                    <a:p>
                      <a:r>
                        <a:rPr lang="en-GB" sz="1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activity that you do to keep things healthy and clean.</a:t>
                      </a: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drug or something similar used to treat illnesses or prevent disease.</a:t>
                      </a: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Having the necessary food</a:t>
                      </a:r>
                      <a:r>
                        <a:rPr lang="en-GB" sz="1300" b="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for health and growth. </a:t>
                      </a:r>
                      <a:endParaRPr lang="en-GB" sz="13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 diet made up different types of food that give your</a:t>
                      </a:r>
                      <a:r>
                        <a:rPr lang="en-GB" sz="1300" b="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body </a:t>
                      </a:r>
                      <a:r>
                        <a:rPr lang="en-GB" sz="13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the right amounts of nutrients.</a:t>
                      </a:r>
                    </a:p>
                  </a:txBody>
                  <a:tcPr/>
                </a:tc>
              </a:tr>
              <a:tr h="2739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To</a:t>
                      </a:r>
                      <a:r>
                        <a:rPr lang="en-GB" sz="1300" b="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g</a:t>
                      </a:r>
                      <a:r>
                        <a:rPr lang="en-GB" sz="13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ive a detailed account in words.</a:t>
                      </a:r>
                    </a:p>
                  </a:txBody>
                  <a:tcPr/>
                </a:tc>
              </a:tr>
              <a:tr h="486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The way in which people or things are dissimilar (not the same).</a:t>
                      </a:r>
                    </a:p>
                  </a:txBody>
                  <a:tcPr/>
                </a:tc>
              </a:tr>
              <a:tr h="275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To</a:t>
                      </a:r>
                      <a:r>
                        <a:rPr lang="en-GB" sz="1300" b="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watch carefully the way something happens. </a:t>
                      </a:r>
                      <a:endParaRPr lang="en-GB" sz="13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6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259682"/>
              </p:ext>
            </p:extLst>
          </p:nvPr>
        </p:nvGraphicFramePr>
        <p:xfrm>
          <a:off x="6259599" y="4316884"/>
          <a:ext cx="2756630" cy="242448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56630"/>
              </a:tblGrid>
              <a:tr h="50424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Links to other years</a:t>
                      </a:r>
                      <a:endParaRPr lang="en-GB" sz="1600" dirty="0"/>
                    </a:p>
                  </a:txBody>
                  <a:tcPr/>
                </a:tc>
              </a:tr>
              <a:tr h="188784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  <a:cs typeface="Aharoni" pitchFamily="2" charset="-79"/>
                        </a:rPr>
                        <a:t>Every year group has a focus on the human body. </a:t>
                      </a:r>
                    </a:p>
                    <a:p>
                      <a:r>
                        <a:rPr lang="en-GB" sz="1200" b="1" i="0" dirty="0" smtClean="0">
                          <a:latin typeface="+mn-lt"/>
                          <a:cs typeface="Aharoni" pitchFamily="2" charset="-79"/>
                        </a:rPr>
                        <a:t>Year 1</a:t>
                      </a:r>
                      <a:r>
                        <a:rPr lang="en-GB" sz="1200" dirty="0" smtClean="0">
                          <a:latin typeface="+mn-lt"/>
                          <a:cs typeface="Aharoni" pitchFamily="2" charset="-79"/>
                        </a:rPr>
                        <a:t> – Senses; </a:t>
                      </a:r>
                      <a:r>
                        <a:rPr lang="en-GB" sz="1200" b="1" dirty="0" smtClean="0">
                          <a:latin typeface="+mn-lt"/>
                          <a:cs typeface="Aharoni" pitchFamily="2" charset="-79"/>
                        </a:rPr>
                        <a:t>Year 2</a:t>
                      </a:r>
                      <a:r>
                        <a:rPr lang="en-GB" sz="1200" dirty="0" smtClean="0">
                          <a:latin typeface="+mn-lt"/>
                          <a:cs typeface="Aharoni" pitchFamily="2" charset="-79"/>
                        </a:rPr>
                        <a:t>- How humans keep healthy; </a:t>
                      </a:r>
                      <a:r>
                        <a:rPr lang="en-GB" sz="1200" b="1" dirty="0" smtClean="0">
                          <a:latin typeface="+mn-lt"/>
                          <a:cs typeface="Aharoni" pitchFamily="2" charset="-79"/>
                        </a:rPr>
                        <a:t>Year 3</a:t>
                      </a:r>
                      <a:r>
                        <a:rPr lang="en-GB" sz="1200" dirty="0" smtClean="0">
                          <a:latin typeface="+mn-lt"/>
                          <a:cs typeface="Aharoni" pitchFamily="2" charset="-79"/>
                        </a:rPr>
                        <a:t> - Where humans get their</a:t>
                      </a:r>
                      <a:r>
                        <a:rPr lang="en-GB" sz="1200" baseline="0" dirty="0" smtClean="0">
                          <a:latin typeface="+mn-lt"/>
                          <a:cs typeface="Aharoni" pitchFamily="2" charset="-79"/>
                        </a:rPr>
                        <a:t> </a:t>
                      </a:r>
                      <a:r>
                        <a:rPr lang="en-GB" sz="1200" dirty="0" smtClean="0">
                          <a:latin typeface="+mn-lt"/>
                          <a:cs typeface="Aharoni" pitchFamily="2" charset="-79"/>
                        </a:rPr>
                        <a:t>nutrition &amp; the skeleton;</a:t>
                      </a:r>
                      <a:r>
                        <a:rPr lang="en-GB" sz="1200" baseline="0" dirty="0" smtClean="0">
                          <a:latin typeface="+mn-lt"/>
                          <a:cs typeface="Aharoni" pitchFamily="2" charset="-79"/>
                        </a:rPr>
                        <a:t> </a:t>
                      </a:r>
                      <a:r>
                        <a:rPr lang="en-GB" sz="1200" b="1" baseline="0" dirty="0" smtClean="0">
                          <a:latin typeface="+mn-lt"/>
                          <a:cs typeface="Aharoni" pitchFamily="2" charset="-79"/>
                        </a:rPr>
                        <a:t>Y</a:t>
                      </a:r>
                      <a:r>
                        <a:rPr lang="en-GB" sz="1200" b="1" dirty="0" smtClean="0">
                          <a:latin typeface="+mn-lt"/>
                          <a:cs typeface="Aharoni" pitchFamily="2" charset="-79"/>
                        </a:rPr>
                        <a:t>ear 4</a:t>
                      </a:r>
                      <a:r>
                        <a:rPr lang="en-GB" sz="1200" dirty="0" smtClean="0">
                          <a:latin typeface="+mn-lt"/>
                          <a:cs typeface="Aharoni" pitchFamily="2" charset="-79"/>
                        </a:rPr>
                        <a:t> -The digestive system;</a:t>
                      </a:r>
                      <a:r>
                        <a:rPr lang="en-GB" sz="1200" baseline="0" dirty="0" smtClean="0">
                          <a:latin typeface="+mn-lt"/>
                          <a:cs typeface="Aharoni" pitchFamily="2" charset="-79"/>
                        </a:rPr>
                        <a:t> </a:t>
                      </a:r>
                      <a:r>
                        <a:rPr lang="en-GB" sz="1200" b="1" dirty="0" smtClean="0">
                          <a:latin typeface="+mn-lt"/>
                          <a:cs typeface="Aharoni" pitchFamily="2" charset="-79"/>
                        </a:rPr>
                        <a:t>Year 5</a:t>
                      </a:r>
                      <a:r>
                        <a:rPr lang="en-GB" sz="1200" dirty="0" smtClean="0">
                          <a:latin typeface="+mn-lt"/>
                          <a:cs typeface="Aharoni" pitchFamily="2" charset="-79"/>
                        </a:rPr>
                        <a:t> –Changes as we get older; </a:t>
                      </a:r>
                      <a:r>
                        <a:rPr lang="en-GB" sz="1200" b="1" dirty="0" smtClean="0">
                          <a:latin typeface="+mn-lt"/>
                          <a:cs typeface="Aharoni" pitchFamily="2" charset="-79"/>
                        </a:rPr>
                        <a:t>Year</a:t>
                      </a:r>
                      <a:r>
                        <a:rPr lang="en-GB" sz="1200" b="1" baseline="0" dirty="0" smtClean="0">
                          <a:latin typeface="+mn-lt"/>
                          <a:cs typeface="Aharoni" pitchFamily="2" charset="-79"/>
                        </a:rPr>
                        <a:t> 6</a:t>
                      </a:r>
                      <a:r>
                        <a:rPr lang="en-GB" sz="1200" baseline="0" dirty="0" smtClean="0">
                          <a:latin typeface="+mn-lt"/>
                          <a:cs typeface="Aharoni" pitchFamily="2" charset="-79"/>
                        </a:rPr>
                        <a:t> - The human circulatory system; the functions of the heart, blood and blood vessels; keeping healthy and nutrients; and the eye. </a:t>
                      </a:r>
                      <a:endParaRPr lang="en-GB" sz="1200" dirty="0" smtClean="0">
                        <a:latin typeface="+mn-lt"/>
                        <a:cs typeface="Aharoni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0" y="4725145"/>
            <a:ext cx="4066564" cy="21757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133300"/>
              </p:ext>
            </p:extLst>
          </p:nvPr>
        </p:nvGraphicFramePr>
        <p:xfrm>
          <a:off x="4140282" y="5280926"/>
          <a:ext cx="1964995" cy="13720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64995"/>
              </a:tblGrid>
              <a:tr h="63695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WOW....</a:t>
                      </a:r>
                      <a:endParaRPr lang="en-GB" sz="1800" dirty="0"/>
                    </a:p>
                  </a:txBody>
                  <a:tcPr/>
                </a:tc>
              </a:tr>
              <a:tr h="73509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To</a:t>
                      </a:r>
                      <a:r>
                        <a:rPr lang="en-GB" sz="1600" baseline="0" dirty="0" smtClean="0">
                          <a:latin typeface="+mj-lt"/>
                        </a:rPr>
                        <a:t> make a healthy snack (pizza).</a:t>
                      </a:r>
                      <a:endParaRPr lang="en-GB" sz="1600" dirty="0" smtClean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320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Barker</dc:creator>
  <cp:lastModifiedBy>Authorised User</cp:lastModifiedBy>
  <cp:revision>25</cp:revision>
  <cp:lastPrinted>2019-11-12T21:48:54Z</cp:lastPrinted>
  <dcterms:created xsi:type="dcterms:W3CDTF">2018-11-05T17:32:11Z</dcterms:created>
  <dcterms:modified xsi:type="dcterms:W3CDTF">2020-04-03T08:04:43Z</dcterms:modified>
</cp:coreProperties>
</file>