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C36B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-144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CB-7FA7-4E68-A034-B7413F1AA69A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5CA-1DB2-4D25-A49F-EA9028ADCB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08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CB-7FA7-4E68-A034-B7413F1AA69A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5CA-1DB2-4D25-A49F-EA9028ADCB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71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CB-7FA7-4E68-A034-B7413F1AA69A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5CA-1DB2-4D25-A49F-EA9028ADCB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87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CB-7FA7-4E68-A034-B7413F1AA69A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5CA-1DB2-4D25-A49F-EA9028ADCB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248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CB-7FA7-4E68-A034-B7413F1AA69A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5CA-1DB2-4D25-A49F-EA9028ADCB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54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CB-7FA7-4E68-A034-B7413F1AA69A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5CA-1DB2-4D25-A49F-EA9028ADCB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288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CB-7FA7-4E68-A034-B7413F1AA69A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5CA-1DB2-4D25-A49F-EA9028ADCB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402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CB-7FA7-4E68-A034-B7413F1AA69A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5CA-1DB2-4D25-A49F-EA9028ADCB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764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CB-7FA7-4E68-A034-B7413F1AA69A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5CA-1DB2-4D25-A49F-EA9028ADCB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20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CB-7FA7-4E68-A034-B7413F1AA69A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5CA-1DB2-4D25-A49F-EA9028ADCB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50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DA2CB-7FA7-4E68-A034-B7413F1AA69A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55CA-1DB2-4D25-A49F-EA9028ADCB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489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DA2CB-7FA7-4E68-A034-B7413F1AA69A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B55CA-1DB2-4D25-A49F-EA9028ADCB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2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1628775" y="47713"/>
            <a:ext cx="5061796" cy="59046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PLANT growth  -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Science</a:t>
            </a:r>
            <a:endParaRPr lang="en-GB" sz="700" dirty="0" smtClean="0">
              <a:solidFill>
                <a:schemeClr val="bg1">
                  <a:lumMod val="50000"/>
                </a:schemeClr>
              </a:solidFill>
              <a:latin typeface="Showcard Gothic" panose="04020904020102020604" pitchFamily="82" charset="0"/>
            </a:endParaRPr>
          </a:p>
          <a:p>
            <a:pPr algn="ctr"/>
            <a:endParaRPr lang="en-GB" sz="600" dirty="0">
              <a:solidFill>
                <a:schemeClr val="bg1">
                  <a:lumMod val="50000"/>
                </a:schemeClr>
              </a:solidFill>
              <a:latin typeface="Showcard Gothic" panose="04020904020102020604" pitchFamily="8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305996"/>
              </p:ext>
            </p:extLst>
          </p:nvPr>
        </p:nvGraphicFramePr>
        <p:xfrm>
          <a:off x="217325" y="677187"/>
          <a:ext cx="2864102" cy="5149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225"/>
                <a:gridCol w="2109877"/>
              </a:tblGrid>
              <a:tr h="18884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howcard Gothic" panose="04020904020102020604" pitchFamily="82" charset="0"/>
                        </a:rPr>
                        <a:t>Key Vocabulary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Showcard Gothic" panose="04020904020102020604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8861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Bulbs</a:t>
                      </a:r>
                      <a:endParaRPr lang="en-GB" sz="9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Comic Sans MS" pitchFamily="66" charset="0"/>
                        </a:rPr>
                        <a:t>A short</a:t>
                      </a:r>
                      <a:r>
                        <a:rPr lang="en-GB" sz="900" baseline="0" dirty="0" smtClean="0">
                          <a:latin typeface="Comic Sans MS" pitchFamily="66" charset="0"/>
                        </a:rPr>
                        <a:t> stem with fleshy leaves that function as food storage during dormancy (over the winter).</a:t>
                      </a:r>
                      <a:endParaRPr lang="en-GB" sz="900" dirty="0" smtClean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Seedling</a:t>
                      </a:r>
                      <a:endParaRPr lang="en-GB" sz="9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>
                          <a:latin typeface="Comic Sans MS" pitchFamily="66" charset="0"/>
                        </a:rPr>
                        <a:t>A young plant, especially one raised from seed and not from a cutting.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Seeds</a:t>
                      </a:r>
                      <a:endParaRPr lang="en-GB" sz="9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aseline="0" dirty="0" smtClean="0">
                          <a:latin typeface="Comic Sans MS" pitchFamily="66" charset="0"/>
                        </a:rPr>
                        <a:t>Part of the flowering plant, capable of developing into another such plant.</a:t>
                      </a:r>
                      <a:endParaRPr lang="en-GB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Shoot</a:t>
                      </a:r>
                      <a:endParaRPr lang="en-GB" sz="9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aseline="0" dirty="0" smtClean="0">
                          <a:latin typeface="Comic Sans MS" pitchFamily="66" charset="0"/>
                        </a:rPr>
                        <a:t>A young branch or sucker springing from a tree or plant.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Grow/ Growth</a:t>
                      </a:r>
                      <a:endParaRPr lang="en-GB" sz="9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Comic Sans MS" pitchFamily="66" charset="0"/>
                        </a:rPr>
                        <a:t>To be</a:t>
                      </a:r>
                      <a:r>
                        <a:rPr lang="en-GB" sz="900" baseline="0" dirty="0" smtClean="0">
                          <a:latin typeface="Comic Sans MS" pitchFamily="66" charset="0"/>
                        </a:rPr>
                        <a:t> able to grow in some place or situation / The process of increasing in size. </a:t>
                      </a:r>
                      <a:endParaRPr lang="en-GB" sz="900" dirty="0" smtClean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Earth</a:t>
                      </a:r>
                      <a:endParaRPr lang="en-GB" sz="9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Material made up from part of the surface of the Earth.</a:t>
                      </a:r>
                      <a:endParaRPr lang="en-GB" sz="9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33168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Soil</a:t>
                      </a:r>
                      <a:endParaRPr lang="en-GB" sz="9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The loose upper layer of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the Earth’s surface where plants grow. It is made up of a mixture of decayed plants and animals and broken bits of rocks and minerals. </a:t>
                      </a:r>
                      <a:endParaRPr lang="en-GB" sz="9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6753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Wither</a:t>
                      </a:r>
                      <a:endParaRPr lang="en-GB" sz="9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Comic Sans MS" pitchFamily="66" charset="0"/>
                        </a:rPr>
                        <a:t>When a plant becomes dry and shrivelled.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7703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Limp</a:t>
                      </a:r>
                      <a:endParaRPr lang="en-GB" sz="9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Comic Sans MS" pitchFamily="66" charset="0"/>
                        </a:rPr>
                        <a:t>Lacking strength</a:t>
                      </a:r>
                      <a:r>
                        <a:rPr lang="en-GB" sz="900" baseline="0" dirty="0" smtClean="0">
                          <a:latin typeface="Comic Sans MS" pitchFamily="66" charset="0"/>
                        </a:rPr>
                        <a:t>, not stiff or firm. </a:t>
                      </a:r>
                      <a:endParaRPr lang="en-GB" sz="900" dirty="0" smtClean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1451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Light</a:t>
                      </a:r>
                      <a:endParaRPr lang="en-GB" sz="9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>
                          <a:latin typeface="Comic Sans MS" pitchFamily="66" charset="0"/>
                        </a:rPr>
                        <a:t>“The light of the sun”: </a:t>
                      </a:r>
                    </a:p>
                    <a:p>
                      <a:pPr algn="l"/>
                      <a:r>
                        <a:rPr lang="en-GB" sz="900" dirty="0" smtClean="0">
                          <a:latin typeface="Comic Sans MS" pitchFamily="66" charset="0"/>
                        </a:rPr>
                        <a:t>A natural</a:t>
                      </a:r>
                      <a:r>
                        <a:rPr lang="en-GB" sz="900" baseline="0" dirty="0" smtClean="0">
                          <a:latin typeface="Comic Sans MS" pitchFamily="66" charset="0"/>
                        </a:rPr>
                        <a:t> agent that stimulates sight and makes things visible. </a:t>
                      </a:r>
                      <a:endParaRPr lang="en-GB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81947" y="7067178"/>
            <a:ext cx="485500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19886" y="1019176"/>
            <a:ext cx="3738114" cy="13480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 </a:t>
            </a:r>
          </a:p>
          <a:p>
            <a:r>
              <a:rPr lang="en-GB" sz="1000" b="1" dirty="0" smtClean="0">
                <a:latin typeface="Comic Sans MS" pitchFamily="66" charset="0"/>
              </a:rPr>
              <a:t> </a:t>
            </a:r>
            <a:r>
              <a:rPr lang="en-GB" sz="1000" b="1" dirty="0" smtClean="0">
                <a:solidFill>
                  <a:schemeClr val="bg1"/>
                </a:solidFill>
                <a:latin typeface="Comic Sans MS" pitchFamily="66" charset="0"/>
              </a:rPr>
              <a:t>Plants: Plant Growth</a:t>
            </a:r>
            <a:endParaRPr lang="en-GB" sz="1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GB" sz="1000" dirty="0" smtClean="0">
                <a:solidFill>
                  <a:schemeClr val="bg1"/>
                </a:solidFill>
                <a:latin typeface="Comic Sans MS" pitchFamily="66" charset="0"/>
              </a:rPr>
              <a:t>Observe and describe how seeds and bulbs grow into </a:t>
            </a:r>
          </a:p>
          <a:p>
            <a:pPr lvl="0"/>
            <a:r>
              <a:rPr lang="en-GB" sz="1000" dirty="0" smtClean="0">
                <a:solidFill>
                  <a:schemeClr val="bg1"/>
                </a:solidFill>
                <a:latin typeface="Comic Sans MS" pitchFamily="66" charset="0"/>
              </a:rPr>
              <a:t>   mature plants. </a:t>
            </a:r>
          </a:p>
          <a:p>
            <a:pPr lvl="0">
              <a:buFont typeface="Wingdings" pitchFamily="2" charset="2"/>
              <a:buChar char="ü"/>
            </a:pPr>
            <a:r>
              <a:rPr lang="en-GB" sz="1000" dirty="0" smtClean="0">
                <a:solidFill>
                  <a:schemeClr val="bg1"/>
                </a:solidFill>
                <a:latin typeface="Comic Sans MS" pitchFamily="66" charset="0"/>
              </a:rPr>
              <a:t>Find out and describe how plants need water, light and a </a:t>
            </a:r>
          </a:p>
          <a:p>
            <a:pPr lvl="0"/>
            <a:r>
              <a:rPr lang="en-GB" sz="1000" dirty="0" smtClean="0">
                <a:solidFill>
                  <a:schemeClr val="bg1"/>
                </a:solidFill>
                <a:latin typeface="Comic Sans MS" pitchFamily="66" charset="0"/>
              </a:rPr>
              <a:t>   suitable temperature to grow and stay healthy.</a:t>
            </a:r>
          </a:p>
          <a:p>
            <a:pPr lvl="0">
              <a:buFont typeface="Wingdings" pitchFamily="2" charset="2"/>
              <a:buChar char="ü"/>
            </a:pPr>
            <a:r>
              <a:rPr lang="en-GB" sz="1000" dirty="0" smtClean="0">
                <a:solidFill>
                  <a:schemeClr val="bg1"/>
                </a:solidFill>
                <a:latin typeface="Comic Sans MS" pitchFamily="66" charset="0"/>
              </a:rPr>
              <a:t>Understand how changing the above affects the plant.</a:t>
            </a:r>
          </a:p>
          <a:p>
            <a:pPr lvl="0">
              <a:buFont typeface="Wingdings" pitchFamily="2" charset="2"/>
              <a:buChar char="ü"/>
            </a:pPr>
            <a:r>
              <a:rPr lang="en-GB" sz="1000" dirty="0" smtClean="0">
                <a:solidFill>
                  <a:schemeClr val="bg1"/>
                </a:solidFill>
                <a:latin typeface="Comic Sans MS" pitchFamily="66" charset="0"/>
              </a:rPr>
              <a:t>Understand that plants are living and eventually die.</a:t>
            </a:r>
          </a:p>
          <a:p>
            <a:pPr>
              <a:buFont typeface="Wingdings" pitchFamily="2" charset="2"/>
              <a:buChar char="ü"/>
            </a:pPr>
            <a:endParaRPr lang="en-GB" sz="1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GB" sz="1000" b="1" dirty="0" smtClean="0">
                <a:solidFill>
                  <a:schemeClr val="bg1"/>
                </a:solidFill>
                <a:latin typeface="Comic Sans MS" pitchFamily="66" charset="0"/>
              </a:rPr>
              <a:t>  </a:t>
            </a:r>
            <a:endParaRPr lang="en-GB" sz="1000" b="1" dirty="0" smtClean="0">
              <a:solidFill>
                <a:schemeClr val="bg1"/>
              </a:solidFill>
            </a:endParaRPr>
          </a:p>
          <a:p>
            <a:r>
              <a:rPr lang="en-GB" sz="1000" b="1" dirty="0" smtClean="0">
                <a:solidFill>
                  <a:schemeClr val="bg1"/>
                </a:solidFill>
                <a:latin typeface="Comic Sans MS" pitchFamily="66" charset="0"/>
              </a:rPr>
              <a:t>  Working Scientifically:</a:t>
            </a:r>
            <a:endParaRPr lang="en-GB" sz="1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GB" sz="1000" dirty="0" smtClean="0">
                <a:solidFill>
                  <a:schemeClr val="bg1"/>
                </a:solidFill>
                <a:latin typeface="Comic Sans MS" pitchFamily="66" charset="0"/>
              </a:rPr>
              <a:t>Observe and record the growth of plants as they change      </a:t>
            </a:r>
          </a:p>
          <a:p>
            <a:pPr lvl="0"/>
            <a:r>
              <a:rPr lang="en-GB" sz="1000" dirty="0" smtClean="0">
                <a:solidFill>
                  <a:schemeClr val="bg1"/>
                </a:solidFill>
                <a:latin typeface="Comic Sans MS" pitchFamily="66" charset="0"/>
              </a:rPr>
              <a:t>   over time from a seed or bulb.</a:t>
            </a:r>
          </a:p>
          <a:p>
            <a:pPr lvl="0">
              <a:buFont typeface="Wingdings" pitchFamily="2" charset="2"/>
              <a:buChar char="ü"/>
            </a:pPr>
            <a:r>
              <a:rPr lang="en-GB" sz="1000" dirty="0" smtClean="0">
                <a:solidFill>
                  <a:schemeClr val="bg1"/>
                </a:solidFill>
                <a:latin typeface="Comic Sans MS" pitchFamily="66" charset="0"/>
              </a:rPr>
              <a:t>Observe similar plants at different stages of growth.</a:t>
            </a:r>
          </a:p>
          <a:p>
            <a:pPr lvl="0">
              <a:buFont typeface="Wingdings" pitchFamily="2" charset="2"/>
              <a:buChar char="ü"/>
            </a:pPr>
            <a:r>
              <a:rPr lang="en-GB" sz="1000" dirty="0" smtClean="0">
                <a:solidFill>
                  <a:schemeClr val="bg1"/>
                </a:solidFill>
                <a:latin typeface="Comic Sans MS" pitchFamily="66" charset="0"/>
              </a:rPr>
              <a:t>Set up a comparative test to show that plants need light        </a:t>
            </a:r>
          </a:p>
          <a:p>
            <a:pPr lvl="0"/>
            <a:r>
              <a:rPr lang="en-GB" sz="1000" dirty="0" smtClean="0">
                <a:solidFill>
                  <a:schemeClr val="bg1"/>
                </a:solidFill>
                <a:latin typeface="Comic Sans MS" pitchFamily="66" charset="0"/>
              </a:rPr>
              <a:t>   and water to stay healthy.</a:t>
            </a:r>
          </a:p>
          <a:p>
            <a:pPr lvl="0">
              <a:buFont typeface="Wingdings" pitchFamily="2" charset="2"/>
              <a:buChar char="ü"/>
            </a:pPr>
            <a:r>
              <a:rPr lang="en-GB" sz="1000" dirty="0" smtClean="0">
                <a:solidFill>
                  <a:schemeClr val="bg1"/>
                </a:solidFill>
                <a:latin typeface="Comic Sans MS" pitchFamily="66" charset="0"/>
              </a:rPr>
              <a:t>Observe through observation and measurement, how </a:t>
            </a:r>
          </a:p>
          <a:p>
            <a:pPr lvl="0"/>
            <a:r>
              <a:rPr lang="en-GB" sz="1000" dirty="0" smtClean="0">
                <a:solidFill>
                  <a:schemeClr val="bg1"/>
                </a:solidFill>
                <a:latin typeface="Comic Sans MS" pitchFamily="66" charset="0"/>
              </a:rPr>
              <a:t>   humans grow.</a:t>
            </a:r>
          </a:p>
          <a:p>
            <a:pPr lvl="0">
              <a:buFont typeface="Wingdings" pitchFamily="2" charset="2"/>
              <a:buChar char="ü"/>
            </a:pPr>
            <a:r>
              <a:rPr lang="en-GB" sz="1000" dirty="0" smtClean="0">
                <a:solidFill>
                  <a:schemeClr val="bg1"/>
                </a:solidFill>
                <a:latin typeface="Comic Sans MS" pitchFamily="66" charset="0"/>
              </a:rPr>
              <a:t>Record  findings using charts.</a:t>
            </a:r>
          </a:p>
          <a:p>
            <a:pPr lvl="0">
              <a:buFont typeface="Wingdings" pitchFamily="2" charset="2"/>
              <a:buChar char="ü"/>
            </a:pPr>
            <a:r>
              <a:rPr lang="en-GB" sz="1000" dirty="0" smtClean="0">
                <a:solidFill>
                  <a:schemeClr val="bg1"/>
                </a:solidFill>
                <a:latin typeface="Comic Sans MS" pitchFamily="66" charset="0"/>
              </a:rPr>
              <a:t>Ask questions about what humans need to stay healthy.</a:t>
            </a:r>
          </a:p>
          <a:p>
            <a:pPr lvl="0">
              <a:buFont typeface="Wingdings" pitchFamily="2" charset="2"/>
              <a:buChar char="ü"/>
            </a:pPr>
            <a:r>
              <a:rPr lang="en-GB" sz="1000" dirty="0" smtClean="0">
                <a:solidFill>
                  <a:schemeClr val="bg1"/>
                </a:solidFill>
                <a:latin typeface="Comic Sans MS" pitchFamily="66" charset="0"/>
              </a:rPr>
              <a:t>Suggest ways to find answers to questions.</a:t>
            </a:r>
          </a:p>
          <a:p>
            <a:pPr lvl="0">
              <a:buFont typeface="Wingdings" pitchFamily="2" charset="2"/>
              <a:buChar char="ü"/>
            </a:pPr>
            <a:endParaRPr lang="en-GB" sz="1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0">
              <a:buFont typeface="Wingdings" pitchFamily="2" charset="2"/>
              <a:buChar char="ü"/>
            </a:pPr>
            <a:endParaRPr lang="en-GB" sz="1000" dirty="0" smtClean="0">
              <a:latin typeface="Comic Sans MS" pitchFamily="66" charset="0"/>
            </a:endParaRPr>
          </a:p>
          <a:p>
            <a:pPr lvl="0">
              <a:buFont typeface="Wingdings" pitchFamily="2" charset="2"/>
              <a:buChar char="ü"/>
            </a:pPr>
            <a:endParaRPr lang="en-GB" sz="1000" dirty="0" smtClean="0">
              <a:latin typeface="Comic Sans MS" pitchFamily="66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Wingdings" pitchFamily="2" charset="2"/>
              <a:buChar char="ü"/>
            </a:pPr>
            <a:endParaRPr lang="en-GB" sz="1000" dirty="0" smtClean="0">
              <a:solidFill>
                <a:schemeClr val="bg1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en-GB" sz="1000" dirty="0" smtClean="0">
                <a:solidFill>
                  <a:schemeClr val="bg1"/>
                </a:solidFill>
                <a:latin typeface="Comic Sans MS" pitchFamily="66" charset="0"/>
                <a:ea typeface="Calibri"/>
                <a:cs typeface="Times New Roman"/>
              </a:rPr>
              <a:t>A plant is a living organism.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Plants help humans and animals to live by providing food to eat and oxygen to breathe.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Most plants grow from a seed or bulb.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Seeds and bulbs need water and a suitable temperature to grow. 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Seeds and bulbs get their food from a store inside of them. 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When a seed starts to grow into a plant, a stem appears above the soil.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Plants need the right conditions to grow.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They need water, light, nutrients, a suitable temperature, air and time.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 plant may die if it doesn’t have enough of these things.</a:t>
            </a: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lvl="0" hangingPunct="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lvl="0" hangingPunct="0"/>
            <a:endParaRPr lang="en-GB" sz="1000" dirty="0" smtClean="0"/>
          </a:p>
          <a:p>
            <a:pPr lvl="0" hangingPunct="0"/>
            <a:endParaRPr lang="en-GB" sz="1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0" hangingPunct="0"/>
            <a:endParaRPr lang="en-GB" sz="1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0" hangingPunct="0"/>
            <a:endParaRPr lang="en-GB" sz="1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0" hangingPunct="0"/>
            <a:endParaRPr lang="en-GB" sz="1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0" hangingPunct="0"/>
            <a:endParaRPr lang="en-GB" sz="1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0" hangingPunct="0"/>
            <a:endParaRPr lang="en-GB" sz="1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0" hangingPunct="0"/>
            <a:endParaRPr lang="en-GB" sz="1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0" hangingPunct="0"/>
            <a:endParaRPr lang="en-GB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/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38224" y="7917181"/>
            <a:ext cx="3145585" cy="166275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800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8223" y="8074729"/>
            <a:ext cx="319303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Links in the Curriculum:</a:t>
            </a:r>
          </a:p>
          <a:p>
            <a:pPr algn="ctr"/>
            <a:endParaRPr lang="en-GB" sz="1000" b="1" dirty="0" smtClean="0">
              <a:latin typeface="Comic Sans MS" pitchFamily="66" charset="0"/>
            </a:endParaRPr>
          </a:p>
          <a:p>
            <a:pPr algn="ctr"/>
            <a:r>
              <a:rPr lang="en-GB" sz="1000" b="1" dirty="0" smtClean="0">
                <a:latin typeface="Comic Sans MS" pitchFamily="66" charset="0"/>
              </a:rPr>
              <a:t>Year 1</a:t>
            </a:r>
            <a:r>
              <a:rPr lang="en-GB" sz="1000" dirty="0" smtClean="0">
                <a:latin typeface="Comic Sans MS" pitchFamily="66" charset="0"/>
              </a:rPr>
              <a:t>: Plants (parts of a plant and identifying some different plants and trees).</a:t>
            </a:r>
          </a:p>
          <a:p>
            <a:r>
              <a:rPr lang="en-GB" sz="1000" b="1" dirty="0" smtClean="0">
                <a:latin typeface="Comic Sans MS" pitchFamily="66" charset="0"/>
              </a:rPr>
              <a:t>Year 3</a:t>
            </a:r>
            <a:r>
              <a:rPr lang="en-GB" sz="1000" dirty="0" smtClean="0">
                <a:latin typeface="Comic Sans MS" pitchFamily="66" charset="0"/>
              </a:rPr>
              <a:t>: Plants (needs of the plant and function of each part. How water travels around the plant).</a:t>
            </a:r>
          </a:p>
          <a:p>
            <a:r>
              <a:rPr lang="en-GB" sz="1000" b="1" dirty="0" smtClean="0">
                <a:latin typeface="Comic Sans MS" pitchFamily="66" charset="0"/>
              </a:rPr>
              <a:t>Year 5</a:t>
            </a:r>
            <a:r>
              <a:rPr lang="en-GB" sz="1000" dirty="0" smtClean="0">
                <a:latin typeface="Comic Sans MS" pitchFamily="66" charset="0"/>
              </a:rPr>
              <a:t> (plant reproduction, including seed dispersal and pollination. Photosynthesis). </a:t>
            </a:r>
          </a:p>
          <a:p>
            <a:pPr algn="ctr"/>
            <a:r>
              <a:rPr lang="en-GB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endParaRPr lang="en-GB" sz="1000" u="sng" dirty="0" smtClean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GB" sz="1000" u="sng" dirty="0" smtClean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GB" sz="1000" u="sng" dirty="0" smtClean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75004" y="379581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Year </a:t>
            </a: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2 spring term 2</a:t>
            </a:r>
            <a:endParaRPr lang="en-GB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3441722" y="4479994"/>
            <a:ext cx="2655650" cy="43224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Showcard Gothic" panose="04020904020102020604" pitchFamily="82" charset="0"/>
              </a:rPr>
              <a:t>Plants - Key facts</a:t>
            </a:r>
            <a:endParaRPr lang="en-GB" sz="1200" dirty="0">
              <a:solidFill>
                <a:schemeClr val="tx1"/>
              </a:solidFill>
              <a:latin typeface="Showcard Gothic" panose="04020904020102020604" pitchFamily="8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550610" y="776177"/>
            <a:ext cx="2655650" cy="35210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Showcard Gothic" panose="04020904020102020604" pitchFamily="82" charset="0"/>
              </a:rPr>
              <a:t>Key learning </a:t>
            </a:r>
            <a:endParaRPr lang="en-GB" sz="1200" dirty="0">
              <a:solidFill>
                <a:schemeClr val="tx1"/>
              </a:solidFill>
              <a:latin typeface="Showcard Gothic" panose="04020904020102020604" pitchFamily="82" charset="0"/>
            </a:endParaRPr>
          </a:p>
        </p:txBody>
      </p:sp>
      <p:pic>
        <p:nvPicPr>
          <p:cNvPr id="24" name="Picture 2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7" y="-1"/>
            <a:ext cx="1190624" cy="638176"/>
          </a:xfrm>
          <a:prstGeom prst="rect">
            <a:avLst/>
          </a:prstGeom>
        </p:spPr>
      </p:pic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06123" y="6173390"/>
          <a:ext cx="2881222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027"/>
                <a:gridCol w="1887195"/>
              </a:tblGrid>
              <a:tr h="419100">
                <a:tc>
                  <a:txBody>
                    <a:bodyPr/>
                    <a:lstStyle/>
                    <a:p>
                      <a:pPr algn="l"/>
                      <a:r>
                        <a:rPr lang="en-GB" sz="9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mic Sans MS" pitchFamily="66" charset="0"/>
                        </a:rPr>
                        <a:t>Working scientifically:</a:t>
                      </a:r>
                      <a:endParaRPr lang="en-GB" sz="900" b="1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900" b="0" i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Describe, 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900" b="0" i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Different/differences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9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Notice patterns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9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Observe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9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Observe changes over time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9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Similar / similarities </a:t>
                      </a:r>
                      <a:endParaRPr lang="en-GB" sz="900" b="0" i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Making</a:t>
                      </a:r>
                      <a:r>
                        <a:rPr lang="en-GB" sz="9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comparisons:</a:t>
                      </a:r>
                      <a:endParaRPr lang="en-GB" sz="900" b="1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l"/>
                      <a:endParaRPr lang="en-GB" sz="900" b="1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="0" i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Tall/ taller/ tallest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="0" i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Long/</a:t>
                      </a:r>
                      <a:r>
                        <a:rPr lang="en-GB" sz="9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longer/ longest/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="0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Like/ similar to</a:t>
                      </a:r>
                      <a:endParaRPr lang="en-GB" sz="900" b="0" i="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261" y="7297923"/>
            <a:ext cx="3383147" cy="238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148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1209</TotalTime>
  <Words>542</Words>
  <Application>Microsoft Office PowerPoint</Application>
  <PresentationFormat>A4 Paper (210x297 mm)</PresentationFormat>
  <Paragraphs>123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Showcard Gothic</vt:lpstr>
      <vt:lpstr>Times New Roman</vt:lpstr>
      <vt:lpstr>Wingdings</vt:lpstr>
      <vt:lpstr>Office Theme</vt:lpstr>
      <vt:lpstr>PowerPoint Presentation</vt:lpstr>
    </vt:vector>
  </TitlesOfParts>
  <Company>Knowsley 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Authorised User</cp:lastModifiedBy>
  <cp:revision>16</cp:revision>
  <cp:lastPrinted>2019-12-04T22:16:25Z</cp:lastPrinted>
  <dcterms:created xsi:type="dcterms:W3CDTF">2019-12-04T21:19:40Z</dcterms:created>
  <dcterms:modified xsi:type="dcterms:W3CDTF">2020-03-23T11:52:26Z</dcterms:modified>
</cp:coreProperties>
</file>