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4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69" autoAdjust="0"/>
    <p:restoredTop sz="94660"/>
  </p:normalViewPr>
  <p:slideViewPr>
    <p:cSldViewPr snapToGrid="0">
      <p:cViewPr>
        <p:scale>
          <a:sx n="75" d="100"/>
          <a:sy n="75" d="100"/>
        </p:scale>
        <p:origin x="2238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26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4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7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68BC-0D2D-473B-99B1-A4C0B45E9E26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7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643" y="-17183"/>
            <a:ext cx="6858000" cy="9906000"/>
          </a:xfrm>
          <a:prstGeom prst="rect">
            <a:avLst/>
          </a:prstGeom>
          <a:solidFill>
            <a:srgbClr val="FFA347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96976" y="42514"/>
            <a:ext cx="6464047" cy="9446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GB" sz="1600" b="1" dirty="0" smtClean="0">
              <a:solidFill>
                <a:schemeClr val="tx1"/>
              </a:solidFill>
              <a:latin typeface="Showcard Gothic" panose="04020904020102020604" pitchFamily="82" charset="0"/>
            </a:endParaRPr>
          </a:p>
          <a:p>
            <a:pPr algn="ctr" fontAlgn="base"/>
            <a:r>
              <a:rPr lang="en-GB" sz="1600" b="1" dirty="0">
                <a:solidFill>
                  <a:schemeClr val="tx1"/>
                </a:solidFill>
                <a:latin typeface="Showcard Gothic" panose="04020904020102020604" pitchFamily="82" charset="0"/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  <a:latin typeface="Showcard Gothic" panose="04020904020102020604" pitchFamily="82" charset="0"/>
              </a:rPr>
              <a:t>  </a:t>
            </a: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Science Unit</a:t>
            </a:r>
          </a:p>
          <a:p>
            <a:pPr algn="ctr" fontAlgn="base"/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Living Things and Their Habitats</a:t>
            </a:r>
          </a:p>
          <a:p>
            <a:pPr algn="ctr" fontAlgn="base"/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Classification</a:t>
            </a:r>
            <a:endParaRPr lang="en-GB" sz="1600" b="1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32692"/>
              </p:ext>
            </p:extLst>
          </p:nvPr>
        </p:nvGraphicFramePr>
        <p:xfrm>
          <a:off x="3555978" y="1085555"/>
          <a:ext cx="3185272" cy="567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077"/>
                <a:gridCol w="2162195"/>
              </a:tblGrid>
              <a:tr h="1743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howcard Gothic" panose="04020904020102020604" pitchFamily="82" charset="0"/>
                        </a:rPr>
                        <a:t>Key Vocabulary</a:t>
                      </a: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Showcard Gothic" panose="04020904020102020604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Classification 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grouping something according to shared</a:t>
                      </a:r>
                      <a:r>
                        <a:rPr lang="en-GB" sz="9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qualities or</a:t>
                      </a:r>
                      <a:r>
                        <a:rPr lang="en-GB" sz="9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characteristics.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Amphibian  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cold-blooded vertebrates that don’t have scales.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Microorganisms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Organisms</a:t>
                      </a:r>
                      <a:r>
                        <a:rPr lang="en-GB" sz="9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(living thing) that are incredible small including bacteria, fungi and viruses. 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Fungus 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A living organism (yeasts,</a:t>
                      </a:r>
                      <a:r>
                        <a:rPr lang="en-GB" sz="9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moulds and mushrooms) that are a separate kingdom of living things.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661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Vertebrate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An animal with a backbone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89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Invertebrate 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An animal without a backbone.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Mollusc 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an</a:t>
                      </a:r>
                      <a:r>
                        <a:rPr lang="en-GB" sz="9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invertebrate which includes snails, slugs, mussels and octopuses, that 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have a soft unsegmented body and often a shell.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Taxonomy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The science of naming,</a:t>
                      </a:r>
                      <a:r>
                        <a:rPr lang="en-GB" sz="9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describing and classifying organisms: plants, animals and microorganisms. 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Mammals 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A warm-blooded vertebrate </a:t>
                      </a:r>
                      <a:r>
                        <a:rPr lang="en-GB" sz="9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with hair that feed their young with milk. 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Reptiles 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A vertebrate with dry scaly skin that typically lay soft-shelled eggs on land.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i="0" u="none" strike="noStrike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Arachnid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group of arthropods that include spiders, ticks, mites, scorpions and harvestmen.</a:t>
                      </a:r>
                      <a:endParaRPr lang="en-GB" sz="9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i="0" u="none" strike="noStrike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Crustacean</a:t>
                      </a:r>
                      <a:endParaRPr lang="en-GB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group of marine life that includes crabs, lobsters, and shrimp.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88971" y="9278864"/>
            <a:ext cx="408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2522" y="6001920"/>
            <a:ext cx="2261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Working Scientifically</a:t>
            </a:r>
          </a:p>
          <a:p>
            <a:endParaRPr lang="en-GB" sz="1000" b="1" u="sng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49139" y="6781522"/>
            <a:ext cx="1265104" cy="202956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60367" y="6826806"/>
            <a:ext cx="11088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Prior Learning:</a:t>
            </a:r>
          </a:p>
          <a:p>
            <a:pPr algn="ctr"/>
            <a:r>
              <a:rPr lang="en-GB" sz="1000" b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000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Year </a:t>
            </a:r>
            <a:r>
              <a:rPr lang="en-GB" sz="1000" u="sng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en-GB" sz="1000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–Living Things and their habitats (Wind in the Willows)</a:t>
            </a:r>
            <a:endParaRPr lang="en-GB" sz="1000" b="1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1000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Year </a:t>
            </a:r>
            <a:r>
              <a:rPr lang="en-GB" sz="1000" u="sng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4-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Living Things and their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Habitats (Hunted)</a:t>
            </a:r>
            <a:endParaRPr lang="en-GB" sz="1000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835" y="320944"/>
            <a:ext cx="68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Year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6</a:t>
            </a:r>
            <a:endParaRPr lang="en-GB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889220"/>
              </p:ext>
            </p:extLst>
          </p:nvPr>
        </p:nvGraphicFramePr>
        <p:xfrm>
          <a:off x="26664" y="3067327"/>
          <a:ext cx="3484005" cy="30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4005"/>
              </a:tblGrid>
              <a:tr h="2943501">
                <a:tc>
                  <a:txBody>
                    <a:bodyPr/>
                    <a:lstStyle/>
                    <a:p>
                      <a:r>
                        <a:rPr lang="en-GB" sz="1200" u="sng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howcard Gothic" panose="04020904020102020604" pitchFamily="82" charset="0"/>
                        </a:rPr>
                        <a:t>Core Learning of this unit:</a:t>
                      </a:r>
                    </a:p>
                    <a:p>
                      <a:endParaRPr lang="en-GB" sz="1200" u="sng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howcard Gothic" panose="04020904020102020604" pitchFamily="8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describe how living things are classified into broad groups according to common observable characteristics and based on similarities and differences, including micro-organisms, plants and animals.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give reasons for classifying plants and animals based on specific characteristics.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iving things can be grouped into micro-organisms, plants and animals.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Vertebrates can be grouped as fish, amphibians, reptiles, birds and mammals.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Invertebrates can be grouped as snails and slugs, worms, spiders and insects.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Plants can be grouped as flowering plants (incl. trees and grasses) and non-flowering plants (such as ferns and mosses).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780229"/>
              </p:ext>
            </p:extLst>
          </p:nvPr>
        </p:nvGraphicFramePr>
        <p:xfrm>
          <a:off x="1799559" y="8878672"/>
          <a:ext cx="4572000" cy="936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936746">
                <a:tc>
                  <a:txBody>
                    <a:bodyPr/>
                    <a:lstStyle/>
                    <a:p>
                      <a:r>
                        <a:rPr lang="en-GB" sz="1200" b="1" i="0" u="sng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howcard Gothic" panose="04020904020102020604" pitchFamily="82" charset="0"/>
                        </a:rPr>
                        <a:t>Significant People</a:t>
                      </a:r>
                      <a:endParaRPr lang="en-GB" sz="1200" b="1" i="0" u="sng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howcard Gothic" panose="04020904020102020604" pitchFamily="82" charset="0"/>
                      </a:endParaRPr>
                    </a:p>
                    <a:p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Carolus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Linnaeus was a Swedish naturalist. He created two scientific systems: the system for classifying plants and animals and the system for naming all living things. His method is still used today. 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45835" y="120135"/>
            <a:ext cx="9172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Summer 2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444" y="140917"/>
            <a:ext cx="814799" cy="5124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557" y="6228734"/>
            <a:ext cx="2154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</a:rPr>
              <a:t>Use </a:t>
            </a:r>
            <a:r>
              <a:rPr lang="en-GB" sz="1000" dirty="0">
                <a:latin typeface="Comic Sans MS" panose="030F0702030302020204" pitchFamily="66" charset="0"/>
              </a:rPr>
              <a:t>classification systems and keys.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</a:rPr>
              <a:t>Identifying </a:t>
            </a:r>
            <a:r>
              <a:rPr lang="en-GB" sz="1000" dirty="0">
                <a:latin typeface="Comic Sans MS" panose="030F0702030302020204" pitchFamily="66" charset="0"/>
              </a:rPr>
              <a:t>[grouping and classifying] some animals and plants in the immediate environment.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</a:rPr>
              <a:t>Research </a:t>
            </a:r>
            <a:r>
              <a:rPr lang="en-GB" sz="1000" dirty="0">
                <a:latin typeface="Comic Sans MS" panose="030F0702030302020204" pitchFamily="66" charset="0"/>
              </a:rPr>
              <a:t>unfamiliar animals &amp; plants from a broad range of other habitats &amp; decide where they belong in the classification system [grouping and classifying].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35" y="8296385"/>
            <a:ext cx="1504950" cy="15190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976" y="1111262"/>
            <a:ext cx="3143383" cy="195091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6298" y="6923464"/>
            <a:ext cx="2361065" cy="17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</TotalTime>
  <Words>407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Showcard Gothic</vt:lpstr>
      <vt:lpstr>Office Theme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33</cp:revision>
  <cp:lastPrinted>2021-06-13T19:02:01Z</cp:lastPrinted>
  <dcterms:created xsi:type="dcterms:W3CDTF">2019-12-05T16:15:39Z</dcterms:created>
  <dcterms:modified xsi:type="dcterms:W3CDTF">2021-06-13T19:02:01Z</dcterms:modified>
</cp:coreProperties>
</file>