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7BC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240" y="17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2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61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4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65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11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03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1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01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20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2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1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5C1B4-68FC-7A40-9B53-6734C166C636}" type="datetimeFigureOut">
              <a:rPr lang="en-US" smtClean="0"/>
              <a:t>23/04/20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37E57-6390-7043-95C7-E682EC49A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3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984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3194" y="252531"/>
            <a:ext cx="6485152" cy="954107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dirty="0" smtClean="0"/>
          </a:p>
          <a:p>
            <a:pPr algn="ctr"/>
            <a:r>
              <a:rPr lang="en-GB" sz="3200" dirty="0" smtClean="0"/>
              <a:t>Robots - humans</a:t>
            </a:r>
            <a:endParaRPr lang="en-GB" sz="1050" dirty="0" smtClean="0"/>
          </a:p>
          <a:p>
            <a:pPr algn="ctr"/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73193" y="7400397"/>
            <a:ext cx="2190114" cy="2272417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sz="1000" b="1" dirty="0" smtClean="0">
              <a:latin typeface="+mj-lt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GB" sz="1000" b="1" dirty="0" smtClean="0">
                <a:latin typeface="+mj-lt"/>
                <a:cs typeface="Comic Sans MS"/>
              </a:rPr>
              <a:t>Prior </a:t>
            </a:r>
            <a:r>
              <a:rPr lang="en-GB" sz="1000" b="1" dirty="0">
                <a:latin typeface="+mj-lt"/>
                <a:cs typeface="Comic Sans MS"/>
              </a:rPr>
              <a:t>learning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latin typeface="+mj-lt"/>
                <a:cs typeface="Comic Sans MS"/>
              </a:rPr>
              <a:t>Foundation </a:t>
            </a:r>
            <a:r>
              <a:rPr lang="en-GB" sz="1000" dirty="0">
                <a:latin typeface="+mj-lt"/>
                <a:cs typeface="Comic Sans MS"/>
              </a:rPr>
              <a:t>Stage: </a:t>
            </a:r>
            <a:r>
              <a:rPr lang="en-GB" sz="1000" dirty="0" smtClean="0">
                <a:latin typeface="+mj-lt"/>
                <a:cs typeface="Comic Sans MS"/>
              </a:rPr>
              <a:t>Understanding of the world.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GB" sz="1000" dirty="0" smtClean="0">
                <a:latin typeface="+mj-lt"/>
                <a:cs typeface="Comic Sans MS"/>
              </a:rPr>
              <a:t>Know how to keep healthy by doing exercise and eating healthily.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GB" sz="1000" dirty="0" smtClean="0">
                <a:latin typeface="+mj-lt"/>
                <a:cs typeface="Comic Sans MS"/>
              </a:rPr>
              <a:t>Know some rhymes about the body (e.g. Head, shoulder, knees and toes.)</a:t>
            </a:r>
          </a:p>
          <a:p>
            <a:pPr>
              <a:lnSpc>
                <a:spcPct val="80000"/>
              </a:lnSpc>
            </a:pPr>
            <a:endParaRPr lang="en-GB" sz="800" dirty="0" smtClean="0">
              <a:latin typeface="+mj-lt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386" y="7169564"/>
            <a:ext cx="1293934" cy="461665"/>
          </a:xfrm>
          <a:prstGeom prst="rect">
            <a:avLst/>
          </a:prstGeom>
          <a:solidFill>
            <a:srgbClr val="477AC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Prior Learning &amp; Curriculum links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02743" y="123243"/>
            <a:ext cx="1488425" cy="400110"/>
          </a:xfrm>
          <a:prstGeom prst="rect">
            <a:avLst/>
          </a:prstGeom>
          <a:solidFill>
            <a:srgbClr val="477AC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Year 1</a:t>
            </a:r>
            <a:endParaRPr lang="en-GB" sz="2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73194" y="2779890"/>
            <a:ext cx="6485152" cy="4176889"/>
            <a:chOff x="1564733" y="2749609"/>
            <a:chExt cx="5562296" cy="4570396"/>
          </a:xfrm>
        </p:grpSpPr>
        <p:sp>
          <p:nvSpPr>
            <p:cNvPr id="20" name="Rectangle 19"/>
            <p:cNvSpPr/>
            <p:nvPr/>
          </p:nvSpPr>
          <p:spPr>
            <a:xfrm>
              <a:off x="1564733" y="2749609"/>
              <a:ext cx="5562296" cy="4570396"/>
            </a:xfrm>
            <a:prstGeom prst="rect">
              <a:avLst/>
            </a:prstGeom>
            <a:solidFill>
              <a:srgbClr val="EAEAEA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301670" y="3229023"/>
              <a:ext cx="4238237" cy="3594100"/>
              <a:chOff x="2301670" y="3229023"/>
              <a:chExt cx="4238237" cy="3594100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01670" y="3229023"/>
                <a:ext cx="4238237" cy="3594100"/>
              </a:xfrm>
              <a:prstGeom prst="rect">
                <a:avLst/>
              </a:prstGeom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6001719" y="6349338"/>
                <a:ext cx="417788" cy="417754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2512548" y="7387573"/>
            <a:ext cx="4134832" cy="230319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GB" sz="1000" dirty="0" smtClean="0">
              <a:latin typeface="+mj-lt"/>
            </a:endParaRPr>
          </a:p>
          <a:p>
            <a:pPr>
              <a:lnSpc>
                <a:spcPct val="120000"/>
              </a:lnSpc>
            </a:pPr>
            <a:endParaRPr lang="en-GB" sz="1000" dirty="0" smtClean="0">
              <a:latin typeface="+mj-lt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1000" dirty="0" smtClean="0">
                <a:latin typeface="+mj-lt"/>
              </a:rPr>
              <a:t>Label the different parts of the body and describe what each part does.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1000" dirty="0" smtClean="0">
                <a:latin typeface="+mj-lt"/>
              </a:rPr>
              <a:t>Draw around one of the pupils in your class using chalk </a:t>
            </a:r>
            <a:r>
              <a:rPr lang="mr-IN" sz="1000" dirty="0" smtClean="0">
                <a:latin typeface="+mj-lt"/>
              </a:rPr>
              <a:t>–</a:t>
            </a:r>
            <a:r>
              <a:rPr lang="en-GB" sz="1000" dirty="0" smtClean="0">
                <a:latin typeface="+mj-lt"/>
              </a:rPr>
              <a:t> label the different parts of the body.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1000" dirty="0" smtClean="0">
                <a:latin typeface="+mj-lt"/>
              </a:rPr>
              <a:t>Complete a simple </a:t>
            </a:r>
            <a:r>
              <a:rPr lang="en-GB" sz="1000" dirty="0" smtClean="0">
                <a:latin typeface="+mj-lt"/>
              </a:rPr>
              <a:t>investigation </a:t>
            </a:r>
            <a:r>
              <a:rPr lang="mr-IN" sz="1000" dirty="0" smtClean="0">
                <a:latin typeface="+mj-lt"/>
              </a:rPr>
              <a:t>–</a:t>
            </a:r>
            <a:r>
              <a:rPr lang="en-GB" sz="1000" dirty="0" smtClean="0">
                <a:latin typeface="+mj-lt"/>
              </a:rPr>
              <a:t> do people with bigger feet have bigger hands?</a:t>
            </a:r>
            <a:endParaRPr lang="en-GB" sz="1000" dirty="0" smtClean="0">
              <a:latin typeface="+mj-lt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1000" dirty="0" smtClean="0">
                <a:latin typeface="+mj-lt"/>
              </a:rPr>
              <a:t>Participate in sensory experience where you taste, feel, look at and see different food.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1000" dirty="0" smtClean="0">
                <a:latin typeface="+mj-lt"/>
              </a:rPr>
              <a:t>Use sense to compare different textures, sounds and smells.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1000" dirty="0" smtClean="0">
                <a:latin typeface="+mj-lt"/>
              </a:rPr>
              <a:t>Discuss activities where you might </a:t>
            </a:r>
            <a:r>
              <a:rPr lang="en-GB" sz="1000" dirty="0" smtClean="0">
                <a:latin typeface="+mj-lt"/>
              </a:rPr>
              <a:t>not have all your senses.</a:t>
            </a:r>
            <a:endParaRPr lang="en-GB" sz="1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5535" y="7183064"/>
            <a:ext cx="1367208" cy="461665"/>
          </a:xfrm>
          <a:prstGeom prst="rect">
            <a:avLst/>
          </a:prstGeom>
          <a:solidFill>
            <a:srgbClr val="477AC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Working Scientifically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73194" y="1481041"/>
            <a:ext cx="3018282" cy="1195199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000" dirty="0" smtClean="0">
                <a:latin typeface="+mj-lt"/>
              </a:rPr>
              <a:t>We have five senses:</a:t>
            </a:r>
          </a:p>
          <a:p>
            <a:pPr marL="285750" indent="-285750">
              <a:lnSpc>
                <a:spcPct val="120000"/>
              </a:lnSpc>
              <a:buFont typeface="+mj-lt"/>
              <a:buAutoNum type="arabicPeriod"/>
            </a:pPr>
            <a:r>
              <a:rPr lang="en-GB" sz="1000" dirty="0" smtClean="0">
                <a:latin typeface="+mj-lt"/>
              </a:rPr>
              <a:t>We smell using our nose.</a:t>
            </a:r>
          </a:p>
          <a:p>
            <a:pPr marL="285750" indent="-285750">
              <a:lnSpc>
                <a:spcPct val="120000"/>
              </a:lnSpc>
              <a:buFont typeface="+mj-lt"/>
              <a:buAutoNum type="arabicPeriod"/>
            </a:pPr>
            <a:r>
              <a:rPr lang="en-GB" sz="1000" dirty="0" smtClean="0">
                <a:latin typeface="+mj-lt"/>
              </a:rPr>
              <a:t>We taste using our tongue.</a:t>
            </a:r>
          </a:p>
          <a:p>
            <a:pPr marL="285750" indent="-285750">
              <a:lnSpc>
                <a:spcPct val="120000"/>
              </a:lnSpc>
              <a:buFont typeface="+mj-lt"/>
              <a:buAutoNum type="arabicPeriod"/>
            </a:pPr>
            <a:r>
              <a:rPr lang="en-GB" sz="1000" dirty="0" smtClean="0">
                <a:latin typeface="+mj-lt"/>
              </a:rPr>
              <a:t>We touch using parts of our body, like our hands.</a:t>
            </a:r>
          </a:p>
          <a:p>
            <a:pPr marL="285750" indent="-285750">
              <a:lnSpc>
                <a:spcPct val="120000"/>
              </a:lnSpc>
              <a:buFont typeface="+mj-lt"/>
              <a:buAutoNum type="arabicPeriod"/>
            </a:pPr>
            <a:r>
              <a:rPr lang="en-GB" sz="1000" dirty="0" smtClean="0">
                <a:latin typeface="+mj-lt"/>
              </a:rPr>
              <a:t>We see using our eyes.</a:t>
            </a:r>
          </a:p>
          <a:p>
            <a:pPr marL="285750" indent="-285750">
              <a:lnSpc>
                <a:spcPct val="120000"/>
              </a:lnSpc>
              <a:buFont typeface="+mj-lt"/>
              <a:buAutoNum type="arabicPeriod"/>
            </a:pPr>
            <a:r>
              <a:rPr lang="en-GB" sz="1000" dirty="0" smtClean="0">
                <a:latin typeface="+mj-lt"/>
              </a:rPr>
              <a:t>We hear using our ears.</a:t>
            </a:r>
            <a:endParaRPr lang="en-GB" sz="1000" dirty="0">
              <a:latin typeface="+mj-l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/>
          <a:srcRect b="16712"/>
          <a:stretch/>
        </p:blipFill>
        <p:spPr>
          <a:xfrm>
            <a:off x="3556874" y="1655839"/>
            <a:ext cx="2993654" cy="8781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7996" y="1358044"/>
            <a:ext cx="1644684" cy="523220"/>
          </a:xfrm>
          <a:prstGeom prst="rect">
            <a:avLst/>
          </a:prstGeom>
          <a:solidFill>
            <a:srgbClr val="477AC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Core Learning of this unit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19290" y="6495711"/>
            <a:ext cx="15255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Feet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these help us stay balanced and upright.</a:t>
            </a:r>
            <a:endParaRPr lang="en-GB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028370" y="5660562"/>
            <a:ext cx="8479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Elbows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these help our </a:t>
            </a:r>
            <a:r>
              <a:rPr lang="en-GB" sz="1050" b="1" dirty="0" smtClean="0"/>
              <a:t>arms</a:t>
            </a:r>
            <a:r>
              <a:rPr lang="en-GB" sz="1050" dirty="0" smtClean="0"/>
              <a:t> to bend.</a:t>
            </a:r>
            <a:endParaRPr lang="en-GB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173194" y="3573957"/>
            <a:ext cx="14530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Neck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connects the </a:t>
            </a:r>
            <a:r>
              <a:rPr lang="en-GB" sz="1050" b="1" dirty="0" smtClean="0"/>
              <a:t>head</a:t>
            </a:r>
            <a:r>
              <a:rPr lang="en-GB" sz="1050" dirty="0" smtClean="0"/>
              <a:t> to the rest of the </a:t>
            </a:r>
            <a:r>
              <a:rPr lang="en-GB" sz="1050" b="1" dirty="0" smtClean="0"/>
              <a:t>body</a:t>
            </a:r>
            <a:r>
              <a:rPr lang="en-GB" sz="1050" dirty="0" smtClean="0"/>
              <a:t>.</a:t>
            </a:r>
            <a:endParaRPr lang="en-GB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389403" y="2929486"/>
            <a:ext cx="9739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Nose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helps us to smell.</a:t>
            </a:r>
            <a:endParaRPr lang="en-GB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633969" y="2751669"/>
            <a:ext cx="9739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Eyebrows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these protect our </a:t>
            </a:r>
            <a:r>
              <a:rPr lang="en-GB" sz="1050" b="1" dirty="0" smtClean="0"/>
              <a:t>eyes</a:t>
            </a:r>
            <a:r>
              <a:rPr lang="en-GB" sz="1050" dirty="0" smtClean="0"/>
              <a:t>.</a:t>
            </a:r>
            <a:endParaRPr lang="en-GB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735536" y="2794002"/>
            <a:ext cx="30473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Hair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this grows on our </a:t>
            </a:r>
            <a:r>
              <a:rPr lang="en-GB" sz="1050" b="1" dirty="0" smtClean="0"/>
              <a:t>head</a:t>
            </a:r>
            <a:r>
              <a:rPr lang="en-GB" sz="1050" dirty="0" smtClean="0"/>
              <a:t> and helps to protect our </a:t>
            </a:r>
            <a:r>
              <a:rPr lang="en-GB" sz="1050" b="1" dirty="0" smtClean="0"/>
              <a:t>skull</a:t>
            </a:r>
            <a:r>
              <a:rPr lang="en-GB" sz="1050" dirty="0" smtClean="0"/>
              <a:t>. The skull is the bone that protects our </a:t>
            </a:r>
            <a:r>
              <a:rPr lang="en-GB" sz="1050" b="1" dirty="0" smtClean="0"/>
              <a:t>brain</a:t>
            </a:r>
            <a:r>
              <a:rPr lang="en-GB" sz="1050" dirty="0" smtClean="0"/>
              <a:t>.</a:t>
            </a:r>
            <a:endParaRPr lang="en-GB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5560820" y="3362334"/>
            <a:ext cx="9739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Eyes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these help us to see.</a:t>
            </a:r>
            <a:endParaRPr lang="en-GB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5847200" y="4080379"/>
            <a:ext cx="81114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Ears</a:t>
            </a:r>
            <a:r>
              <a:rPr lang="en-GB" sz="1050" dirty="0" smtClean="0"/>
              <a:t> - these help us hear.</a:t>
            </a:r>
            <a:endParaRPr lang="en-GB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5676681" y="4816978"/>
            <a:ext cx="973904" cy="186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Mouth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we use our mouth to eat and talk. Inside our mouths are </a:t>
            </a:r>
            <a:r>
              <a:rPr lang="en-GB" sz="1050" b="1" dirty="0" smtClean="0"/>
              <a:t>tongues</a:t>
            </a:r>
            <a:r>
              <a:rPr lang="en-GB" sz="1050" dirty="0" smtClean="0"/>
              <a:t> which help us to taste and </a:t>
            </a:r>
            <a:r>
              <a:rPr lang="en-GB" sz="1050" b="1" dirty="0" smtClean="0"/>
              <a:t>teeth</a:t>
            </a:r>
            <a:r>
              <a:rPr lang="en-GB" sz="1050" dirty="0" smtClean="0"/>
              <a:t> to help us chew.</a:t>
            </a:r>
            <a:endParaRPr lang="en-GB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345386" y="4342676"/>
            <a:ext cx="9739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Shoulders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these helps us life our </a:t>
            </a:r>
            <a:r>
              <a:rPr lang="en-GB" sz="1050" b="1" dirty="0" smtClean="0"/>
              <a:t>arms</a:t>
            </a:r>
            <a:r>
              <a:rPr lang="en-GB" sz="1050" dirty="0" smtClean="0"/>
              <a:t>.</a:t>
            </a:r>
            <a:endParaRPr lang="en-GB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3452652" y="6409138"/>
            <a:ext cx="9739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Knees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these help us to bend our </a:t>
            </a:r>
            <a:r>
              <a:rPr lang="en-GB" sz="1050" b="1" dirty="0" smtClean="0"/>
              <a:t>legs</a:t>
            </a:r>
            <a:r>
              <a:rPr lang="en-GB" sz="1050" dirty="0" smtClean="0"/>
              <a:t>.</a:t>
            </a:r>
            <a:endParaRPr lang="en-GB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173194" y="5291230"/>
            <a:ext cx="973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Hands</a:t>
            </a:r>
            <a:r>
              <a:rPr lang="en-GB" sz="1050" dirty="0" smtClean="0"/>
              <a:t> </a:t>
            </a:r>
            <a:r>
              <a:rPr lang="mr-IN" sz="1050" dirty="0" smtClean="0"/>
              <a:t>–</a:t>
            </a:r>
            <a:r>
              <a:rPr lang="en-GB" sz="1050" dirty="0" smtClean="0"/>
              <a:t> these help us grab things and write.</a:t>
            </a:r>
            <a:endParaRPr lang="en-GB" sz="1050" dirty="0"/>
          </a:p>
        </p:txBody>
      </p:sp>
      <p:sp>
        <p:nvSpPr>
          <p:cNvPr id="39" name="TextBox 38"/>
          <p:cNvSpPr txBox="1"/>
          <p:nvPr/>
        </p:nvSpPr>
        <p:spPr>
          <a:xfrm>
            <a:off x="231396" y="2850446"/>
            <a:ext cx="973904" cy="577081"/>
          </a:xfrm>
          <a:prstGeom prst="rect">
            <a:avLst/>
          </a:prstGeom>
          <a:solidFill>
            <a:srgbClr val="497BC5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The different parts of the </a:t>
            </a:r>
            <a:r>
              <a:rPr lang="en-GB" sz="1050" b="1" dirty="0" smtClean="0"/>
              <a:t>body</a:t>
            </a:r>
            <a:r>
              <a:rPr lang="en-GB" sz="1050" dirty="0" smtClean="0"/>
              <a:t>.</a:t>
            </a:r>
            <a:endParaRPr lang="en-GB" sz="105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860778" y="3951111"/>
            <a:ext cx="1640774" cy="85175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305179" y="4629238"/>
            <a:ext cx="946678" cy="1454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860778" y="5051778"/>
            <a:ext cx="528625" cy="31044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742936" y="3330873"/>
            <a:ext cx="620371" cy="99769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844888" y="3371083"/>
            <a:ext cx="167604" cy="58002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639320" y="5263008"/>
            <a:ext cx="237035" cy="5225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7" idx="3"/>
          </p:cNvCxnSpPr>
          <p:nvPr/>
        </p:nvCxnSpPr>
        <p:spPr>
          <a:xfrm flipV="1">
            <a:off x="2844888" y="6409138"/>
            <a:ext cx="247031" cy="29432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012492" y="5811742"/>
            <a:ext cx="595381" cy="6397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750952" y="4412049"/>
            <a:ext cx="1082485" cy="50770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34" idx="1"/>
          </p:cNvCxnSpPr>
          <p:nvPr/>
        </p:nvCxnSpPr>
        <p:spPr>
          <a:xfrm>
            <a:off x="5379368" y="4080379"/>
            <a:ext cx="467832" cy="28854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5020284" y="3512771"/>
            <a:ext cx="595381" cy="51116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626446" y="3179540"/>
            <a:ext cx="124506" cy="2479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67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333</Words>
  <Application>Microsoft Macintosh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Fleming</dc:creator>
  <cp:lastModifiedBy>Brittany Fleming</cp:lastModifiedBy>
  <cp:revision>6</cp:revision>
  <dcterms:created xsi:type="dcterms:W3CDTF">2020-04-22T06:21:19Z</dcterms:created>
  <dcterms:modified xsi:type="dcterms:W3CDTF">2020-04-23T09:08:33Z</dcterms:modified>
</cp:coreProperties>
</file>