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0D1"/>
    <a:srgbClr val="FDE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1" autoAdjust="0"/>
  </p:normalViewPr>
  <p:slideViewPr>
    <p:cSldViewPr snapToGrid="0" snapToObjects="1">
      <p:cViewPr varScale="1">
        <p:scale>
          <a:sx n="68" d="100"/>
          <a:sy n="68" d="100"/>
        </p:scale>
        <p:origin x="1284" y="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09E94-17EC-47B3-A168-49834BEB48C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A861D-387E-4493-8C3D-1DE541C72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366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A861D-387E-4493-8C3D-1DE541C728A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7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8D9-FF43-1549-848D-032C22ABB1DB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0AA4-BDB4-424D-9771-7FE1B45EA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9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8D9-FF43-1549-848D-032C22ABB1DB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0AA4-BDB4-424D-9771-7FE1B45EA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54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8D9-FF43-1549-848D-032C22ABB1DB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0AA4-BDB4-424D-9771-7FE1B45EA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21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8D9-FF43-1549-848D-032C22ABB1DB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0AA4-BDB4-424D-9771-7FE1B45EA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7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8D9-FF43-1549-848D-032C22ABB1DB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0AA4-BDB4-424D-9771-7FE1B45EA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06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8D9-FF43-1549-848D-032C22ABB1DB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0AA4-BDB4-424D-9771-7FE1B45EA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4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8D9-FF43-1549-848D-032C22ABB1DB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0AA4-BDB4-424D-9771-7FE1B45EA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27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8D9-FF43-1549-848D-032C22ABB1DB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0AA4-BDB4-424D-9771-7FE1B45EA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54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8D9-FF43-1549-848D-032C22ABB1DB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0AA4-BDB4-424D-9771-7FE1B45EA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5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8D9-FF43-1549-848D-032C22ABB1DB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0AA4-BDB4-424D-9771-7FE1B45EA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5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8D9-FF43-1549-848D-032C22ABB1DB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0AA4-BDB4-424D-9771-7FE1B45EA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92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0F8D9-FF43-1549-848D-032C22ABB1DB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A0AA4-BDB4-424D-9771-7FE1B45EA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s://www.google.co.uk/imgres?imgurl=http://bbp.style/PUBLIC/BIM-library/jpg-hires/australbricks/TheAvenue/AB-Bricks-TheAvenueCharlton230x76-110-240-HiRes-NSW.jpg&amp;imgrefurl=https://australbricks.com.au/product/the-avenue/&amp;docid=DIKM2F07FlfKNM&amp;tbnid=P8yc3TnRJcW-BM:&amp;vet=10ahUKEwi99r7Up_jkAhUG0uAKHZk7DG0QMwh4KAAwAA..i&amp;w=4961&amp;h=3555&amp;safe=active&amp;bih=655&amp;biw=1366&amp;q=bricks&amp;ved=0ahUKEwi99r7Up_jkAhUG0uAKHZk7DG0QMwh4KAAwAA&amp;iact=mrc&amp;uact=8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06000" cy="982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45647" y="32754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16" name="Picture 2" descr="Image result for st alberts catholic primary schoo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2" b="13891"/>
          <a:stretch/>
        </p:blipFill>
        <p:spPr bwMode="auto">
          <a:xfrm>
            <a:off x="4590922" y="126701"/>
            <a:ext cx="684464" cy="60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552220" y="901515"/>
            <a:ext cx="2801559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u="sng" dirty="0" smtClean="0">
                <a:latin typeface="Letter-join 1" panose="02000505000000020003" pitchFamily="50" charset="0"/>
              </a:rPr>
              <a:t>Reception: </a:t>
            </a:r>
          </a:p>
          <a:p>
            <a:pPr algn="ctr"/>
            <a:r>
              <a:rPr lang="en-GB" sz="2400" u="sng" dirty="0" smtClean="0">
                <a:latin typeface="Letter-join 1" panose="02000505000000020003" pitchFamily="50" charset="0"/>
              </a:rPr>
              <a:t>Juniper Jupiter </a:t>
            </a:r>
          </a:p>
          <a:p>
            <a:pPr algn="ctr"/>
            <a:r>
              <a:rPr lang="en-GB" sz="1600" dirty="0" smtClean="0">
                <a:latin typeface="Letter-join 1" panose="02000505000000020003" pitchFamily="50" charset="0"/>
              </a:rPr>
              <a:t>(Spring 2)</a:t>
            </a:r>
            <a:endParaRPr lang="en-GB" sz="1600" dirty="0">
              <a:latin typeface="Letter-join 1" panose="0200050500000002000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463" y="860324"/>
            <a:ext cx="3334043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Letter-join 1" panose="02000505000000020003" pitchFamily="50" charset="0"/>
              </a:rPr>
              <a:t>PSED: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Letter-join 1" panose="02000505000000020003" pitchFamily="50" charset="0"/>
              </a:rPr>
              <a:t>Children </a:t>
            </a:r>
            <a:r>
              <a:rPr lang="en-GB" sz="1100" dirty="0">
                <a:latin typeface="Letter-join 1" panose="02000505000000020003" pitchFamily="50" charset="0"/>
              </a:rPr>
              <a:t>to talk about what makes them super? </a:t>
            </a:r>
            <a:r>
              <a:rPr lang="en-GB" sz="1100" dirty="0" smtClean="0">
                <a:latin typeface="Letter-join 1" panose="02000505000000020003" pitchFamily="50" charset="0"/>
              </a:rPr>
              <a:t>Take </a:t>
            </a:r>
            <a:r>
              <a:rPr lang="en-GB" sz="1100" dirty="0">
                <a:latin typeface="Letter-join 1" panose="02000505000000020003" pitchFamily="50" charset="0"/>
              </a:rPr>
              <a:t>turns and describe themselves in positive terms and talk about their abilities.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latin typeface="Letter-join 1" panose="02000505000000020003" pitchFamily="50" charset="0"/>
              </a:rPr>
              <a:t>Talk about how superhero's help people. </a:t>
            </a:r>
            <a:r>
              <a:rPr lang="en-GB" sz="1100" dirty="0" smtClean="0">
                <a:latin typeface="Letter-join 1" panose="02000505000000020003" pitchFamily="50" charset="0"/>
              </a:rPr>
              <a:t>Discuss </a:t>
            </a:r>
            <a:r>
              <a:rPr lang="en-GB" sz="1100" dirty="0">
                <a:latin typeface="Letter-join 1" panose="02000505000000020003" pitchFamily="50" charset="0"/>
              </a:rPr>
              <a:t>how we could help resolve conflicts and negotiate and solve problems without aggression, taking account of </a:t>
            </a:r>
            <a:r>
              <a:rPr lang="en-GB" sz="1100" dirty="0" smtClean="0">
                <a:latin typeface="Letter-join 1" panose="02000505000000020003" pitchFamily="50" charset="0"/>
              </a:rPr>
              <a:t>others ideas</a:t>
            </a:r>
            <a:r>
              <a:rPr lang="en-GB" sz="1100" dirty="0">
                <a:latin typeface="Letter-join 1" panose="02000505000000020003" pitchFamily="50" charset="0"/>
              </a:rPr>
              <a:t>. </a:t>
            </a:r>
            <a:endParaRPr lang="en-GB" sz="1100" b="1" dirty="0" smtClean="0">
              <a:latin typeface="Letter-join 1" panose="0200050500000002000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075" y="2718890"/>
            <a:ext cx="3334043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Letter-join 1" panose="02000505000000020003" pitchFamily="50" charset="0"/>
              </a:rPr>
              <a:t>Communication and Language: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Letter-join 1" panose="02000505000000020003" pitchFamily="50" charset="0"/>
              </a:rPr>
              <a:t>Encourage children to join in with repeated refrains and anticipate key events</a:t>
            </a:r>
            <a:r>
              <a:rPr lang="en-GB" sz="1100" dirty="0" smtClean="0">
                <a:latin typeface="Letter-join 1" panose="02000505000000020003" pitchFamily="50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Letter-join 1" panose="02000505000000020003" pitchFamily="50" charset="0"/>
              </a:rPr>
              <a:t>Use language to imagine and recreate roles in play (acting out stories)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latin typeface="Letter-join 1" panose="02000505000000020003" pitchFamily="50" charset="0"/>
              </a:rPr>
              <a:t>T4W – follow a story without pictures or props.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69253" y="1808932"/>
            <a:ext cx="3334043" cy="9387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Letter-join 1" panose="02000505000000020003" pitchFamily="50" charset="0"/>
              </a:rPr>
              <a:t>Maths: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Letter-join 1" panose="02000505000000020003" pitchFamily="50" charset="0"/>
              </a:rPr>
              <a:t>Power </a:t>
            </a:r>
            <a:r>
              <a:rPr lang="en-GB" sz="1100" dirty="0">
                <a:latin typeface="Letter-join 1" panose="02000505000000020003" pitchFamily="50" charset="0"/>
              </a:rPr>
              <a:t>M</a:t>
            </a:r>
            <a:r>
              <a:rPr lang="en-GB" sz="1100" dirty="0" smtClean="0">
                <a:latin typeface="Letter-join 1" panose="02000505000000020003" pitchFamily="50" charset="0"/>
              </a:rPr>
              <a:t>aths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Letter-join 1" panose="02000505000000020003" pitchFamily="50" charset="0"/>
              </a:rPr>
              <a:t>Addition and subtraction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Letter-join 1" panose="02000505000000020003" pitchFamily="50" charset="0"/>
              </a:rPr>
              <a:t>Number and place value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Letter-join 1" panose="02000505000000020003" pitchFamily="50" charset="0"/>
              </a:rPr>
              <a:t>Geometry – properties of shapes</a:t>
            </a:r>
            <a:endParaRPr lang="en-GB" sz="1200" dirty="0">
              <a:latin typeface="Letter-join 1" panose="02000505000000020003" pitchFamily="50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075" y="4221392"/>
            <a:ext cx="3334043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Letter-join 1" panose="02000505000000020003" pitchFamily="50" charset="0"/>
              </a:rPr>
              <a:t>Physical development: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Letter-join 1" panose="02000505000000020003" pitchFamily="50" charset="0"/>
              </a:rPr>
              <a:t>Den building </a:t>
            </a:r>
            <a:r>
              <a:rPr lang="en-GB" sz="1100" dirty="0" smtClean="0">
                <a:latin typeface="Letter-join 1" panose="02000505000000020003" pitchFamily="50" charset="0"/>
              </a:rPr>
              <a:t>–handle tools</a:t>
            </a:r>
            <a:r>
              <a:rPr lang="en-GB" sz="1100" dirty="0">
                <a:latin typeface="Letter-join 1" panose="02000505000000020003" pitchFamily="50" charset="0"/>
              </a:rPr>
              <a:t>, objects, construction and malleable materials safely and with increasing control</a:t>
            </a:r>
            <a:r>
              <a:rPr lang="en-GB" sz="1100" dirty="0" smtClean="0">
                <a:latin typeface="Letter-join 1" panose="02000505000000020003" pitchFamily="50" charset="0"/>
              </a:rPr>
              <a:t>. To understand the need for safety when tackling new challenges and consider and manage some risks.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Letter-join 1" panose="02000505000000020003" pitchFamily="50" charset="0"/>
              </a:rPr>
              <a:t>Talk about healthy eating, snacks for grandmas, healthy foods and unhealthy foods. </a:t>
            </a:r>
            <a:endParaRPr lang="en-GB" sz="12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466481" y="2836138"/>
            <a:ext cx="3334043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Letter-join 1" panose="02000505000000020003" pitchFamily="50" charset="0"/>
              </a:rPr>
              <a:t>Understanding the world: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Letter-join 1" panose="02000505000000020003" pitchFamily="50" charset="0"/>
              </a:rPr>
              <a:t>Grandma lived in a cottage: look </a:t>
            </a:r>
            <a:r>
              <a:rPr lang="en-GB" sz="1100" dirty="0">
                <a:latin typeface="Letter-join 1" panose="02000505000000020003" pitchFamily="50" charset="0"/>
              </a:rPr>
              <a:t>at </a:t>
            </a:r>
            <a:r>
              <a:rPr lang="en-GB" sz="1100" dirty="0" smtClean="0">
                <a:latin typeface="Letter-join 1" panose="02000505000000020003" pitchFamily="50" charset="0"/>
              </a:rPr>
              <a:t>and talk </a:t>
            </a:r>
            <a:r>
              <a:rPr lang="en-GB" sz="1100" dirty="0">
                <a:latin typeface="Letter-join 1" panose="02000505000000020003" pitchFamily="50" charset="0"/>
              </a:rPr>
              <a:t>about </a:t>
            </a:r>
            <a:r>
              <a:rPr lang="en-GB" sz="1100" dirty="0" smtClean="0">
                <a:latin typeface="Letter-join 1" panose="02000505000000020003" pitchFamily="50" charset="0"/>
              </a:rPr>
              <a:t>what homes look like around the world, talk about our homes.  </a:t>
            </a:r>
            <a:endParaRPr lang="en-GB" sz="1100" dirty="0">
              <a:latin typeface="Letter-join 1" panose="02000505000000020003" pitchFamily="50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Letter-join 1" panose="02000505000000020003" pitchFamily="50" charset="0"/>
              </a:rPr>
              <a:t>Discuss the different materials the houses are made from (link to weather- hot/cold places and recycling)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Letter-join 1" panose="02000505000000020003" pitchFamily="50" charset="0"/>
              </a:rPr>
              <a:t>Woodcutter – what does he do? Link to occupations.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Letter-join 1" panose="02000505000000020003" pitchFamily="50" charset="0"/>
              </a:rPr>
              <a:t>Winter – look at seasonal changes. </a:t>
            </a:r>
            <a:endParaRPr lang="en-GB" sz="1100" dirty="0">
              <a:latin typeface="Letter-join 1" panose="02000505000000020003" pitchFamily="50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66482" y="781726"/>
            <a:ext cx="3334043" cy="9387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Letter-join 1" panose="02000505000000020003" pitchFamily="50" charset="0"/>
              </a:rPr>
              <a:t>Literacy: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latin typeface="Letter-join 1" panose="02000505000000020003" pitchFamily="50" charset="0"/>
              </a:rPr>
              <a:t>RWI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latin typeface="Letter-join 1" panose="02000505000000020003" pitchFamily="50" charset="0"/>
              </a:rPr>
              <a:t>T4W</a:t>
            </a:r>
            <a:endParaRPr lang="en-GB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Letter-join 1" panose="02000505000000020003" pitchFamily="50" charset="0"/>
              </a:rPr>
              <a:t>Writing focus: Superhero Narrative and Letter</a:t>
            </a:r>
            <a:endParaRPr lang="en-GB" sz="1100" dirty="0">
              <a:latin typeface="Letter-join 1" panose="02000505000000020003" pitchFamily="5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66482" y="4725272"/>
            <a:ext cx="3334043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Letter-join 1" panose="02000505000000020003" pitchFamily="50" charset="0"/>
              </a:rPr>
              <a:t>Expressive Arts and Design: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Letter-join 1" panose="02000505000000020003" pitchFamily="50" charset="0"/>
              </a:rPr>
              <a:t>Charanga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Letter-join 1" panose="02000505000000020003" pitchFamily="50" charset="0"/>
              </a:rPr>
              <a:t>Provide materials for children to build </a:t>
            </a:r>
            <a:r>
              <a:rPr lang="en-GB" sz="1100" dirty="0" smtClean="0">
                <a:latin typeface="Letter-join 1" panose="02000505000000020003" pitchFamily="50" charset="0"/>
              </a:rPr>
              <a:t>a trap for the wolf or a new house for grandma to live in. (outdoor: use blocks and crates, indoor- use junk modelling) encourage to construct with a purpose in mind (clipboards, pens, </a:t>
            </a:r>
            <a:r>
              <a:rPr lang="en-GB" sz="1100" dirty="0" err="1" smtClean="0">
                <a:latin typeface="Letter-join 1" panose="02000505000000020003" pitchFamily="50" charset="0"/>
              </a:rPr>
              <a:t>etc</a:t>
            </a:r>
            <a:r>
              <a:rPr lang="en-GB" sz="1100" dirty="0" smtClean="0">
                <a:latin typeface="Letter-join 1" panose="02000505000000020003" pitchFamily="50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Letter-join 1" panose="02000505000000020003" pitchFamily="50" charset="0"/>
              </a:rPr>
              <a:t>Explore colour – give Little Red a different coloured cloak –colour mixing. </a:t>
            </a:r>
            <a:endParaRPr lang="en-GB" sz="1100" dirty="0">
              <a:latin typeface="Letter-join 1" panose="02000505000000020003" pitchFamily="50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33817" y="4901449"/>
            <a:ext cx="2867491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Letter-join 1" panose="02000505000000020003" pitchFamily="50" charset="0"/>
              </a:rPr>
              <a:t>Reading Links:</a:t>
            </a:r>
          </a:p>
          <a:p>
            <a:r>
              <a:rPr lang="en-GB" sz="1200" b="1" dirty="0" err="1" smtClean="0">
                <a:latin typeface="Letter-join 1" panose="02000505000000020003" pitchFamily="50" charset="0"/>
              </a:rPr>
              <a:t>Supertato</a:t>
            </a:r>
            <a:r>
              <a:rPr lang="en-GB" sz="1200" b="1" dirty="0" smtClean="0">
                <a:latin typeface="Letter-join 1" panose="02000505000000020003" pitchFamily="50" charset="0"/>
              </a:rPr>
              <a:t> (Sue Hendra)</a:t>
            </a:r>
          </a:p>
          <a:p>
            <a:r>
              <a:rPr lang="en-GB" sz="1200" b="1" dirty="0" smtClean="0">
                <a:latin typeface="Letter-join 1" panose="02000505000000020003" pitchFamily="50" charset="0"/>
              </a:rPr>
              <a:t>Super Daisy (</a:t>
            </a:r>
            <a:r>
              <a:rPr lang="en-GB" sz="1200" b="1" dirty="0" err="1" smtClean="0">
                <a:latin typeface="Letter-join 1" panose="02000505000000020003" pitchFamily="50" charset="0"/>
              </a:rPr>
              <a:t>Kes</a:t>
            </a:r>
            <a:r>
              <a:rPr lang="en-GB" sz="1200" b="1" dirty="0" smtClean="0">
                <a:latin typeface="Letter-join 1" panose="02000505000000020003" pitchFamily="50" charset="0"/>
              </a:rPr>
              <a:t> </a:t>
            </a:r>
            <a:r>
              <a:rPr lang="en-GB" sz="1200" b="1" dirty="0" err="1" smtClean="0">
                <a:latin typeface="Letter-join 1" panose="02000505000000020003" pitchFamily="50" charset="0"/>
              </a:rPr>
              <a:t>Gray</a:t>
            </a:r>
            <a:r>
              <a:rPr lang="en-GB" sz="1200" b="1" dirty="0" smtClean="0">
                <a:latin typeface="Letter-join 1" panose="02000505000000020003" pitchFamily="50" charset="0"/>
              </a:rPr>
              <a:t>)</a:t>
            </a:r>
          </a:p>
          <a:p>
            <a:r>
              <a:rPr lang="en-GB" sz="1200" b="1" dirty="0" err="1" smtClean="0">
                <a:latin typeface="Letter-join 1" panose="02000505000000020003" pitchFamily="50" charset="0"/>
              </a:rPr>
              <a:t>Superworm</a:t>
            </a:r>
            <a:r>
              <a:rPr lang="en-GB" sz="1200" b="1" dirty="0" smtClean="0">
                <a:latin typeface="Letter-join 1" panose="02000505000000020003" pitchFamily="50" charset="0"/>
              </a:rPr>
              <a:t> (Julia Donaldson)</a:t>
            </a:r>
          </a:p>
          <a:p>
            <a:r>
              <a:rPr lang="en-GB" sz="1200" b="1" dirty="0" smtClean="0">
                <a:latin typeface="Letter-join 1" panose="02000505000000020003" pitchFamily="50" charset="0"/>
              </a:rPr>
              <a:t>Super Duck (Jez </a:t>
            </a:r>
            <a:r>
              <a:rPr lang="en-GB" sz="1200" b="1" dirty="0" err="1" smtClean="0">
                <a:latin typeface="Letter-join 1" panose="02000505000000020003" pitchFamily="50" charset="0"/>
              </a:rPr>
              <a:t>Alborough</a:t>
            </a:r>
            <a:r>
              <a:rPr lang="en-GB" sz="1200" b="1" dirty="0" smtClean="0">
                <a:latin typeface="Letter-join 1" panose="02000505000000020003" pitchFamily="50" charset="0"/>
              </a:rPr>
              <a:t>)</a:t>
            </a:r>
          </a:p>
          <a:p>
            <a:r>
              <a:rPr lang="en-GB" sz="1200" b="1" dirty="0" smtClean="0">
                <a:latin typeface="Letter-join 1" panose="02000505000000020003" pitchFamily="50" charset="0"/>
              </a:rPr>
              <a:t>The Jolly Postman (Janet &amp; Allan </a:t>
            </a:r>
            <a:r>
              <a:rPr lang="en-GB" sz="1200" b="1" dirty="0" err="1" smtClean="0">
                <a:latin typeface="Letter-join 1" panose="02000505000000020003" pitchFamily="50" charset="0"/>
              </a:rPr>
              <a:t>Ahlberg</a:t>
            </a:r>
            <a:r>
              <a:rPr lang="en-GB" sz="1200" b="1" dirty="0" smtClean="0">
                <a:latin typeface="Letter-join 1" panose="02000505000000020003" pitchFamily="50" charset="0"/>
              </a:rPr>
              <a:t>)</a:t>
            </a:r>
          </a:p>
          <a:p>
            <a:r>
              <a:rPr lang="en-GB" sz="1200" b="1" dirty="0" smtClean="0">
                <a:latin typeface="Letter-join 1" panose="02000505000000020003" pitchFamily="50" charset="0"/>
              </a:rPr>
              <a:t>The Day the Crayons Quit (Oliver Jeffers)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 smtClean="0">
              <a:latin typeface="Letter-join 1" panose="02000505000000020003" pitchFamily="50" charset="0"/>
            </a:endParaRPr>
          </a:p>
        </p:txBody>
      </p:sp>
      <p:sp>
        <p:nvSpPr>
          <p:cNvPr id="10" name="AutoShape 3" descr="Image result for bricks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432" y="2180071"/>
            <a:ext cx="2106079" cy="24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808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39927</TotalTime>
  <Words>359</Words>
  <Application>Microsoft Office PowerPoint</Application>
  <PresentationFormat>A4 Paper (210x297 mm)</PresentationFormat>
  <Paragraphs>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Letter-join 1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Fleming</dc:creator>
  <cp:lastModifiedBy>Alan Breen</cp:lastModifiedBy>
  <cp:revision>128</cp:revision>
  <cp:lastPrinted>2020-01-06T15:47:30Z</cp:lastPrinted>
  <dcterms:created xsi:type="dcterms:W3CDTF">2018-10-29T18:05:15Z</dcterms:created>
  <dcterms:modified xsi:type="dcterms:W3CDTF">2020-06-10T06:42:08Z</dcterms:modified>
</cp:coreProperties>
</file>